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  <p:sldId id="265" r:id="rId7"/>
    <p:sldId id="387" r:id="rId8"/>
    <p:sldId id="388" r:id="rId9"/>
    <p:sldId id="389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ugen Pfeifer" initials="EP" lastIdx="1" clrIdx="0">
    <p:extLst>
      <p:ext uri="{19B8F6BF-5375-455C-9EA6-DF929625EA0E}">
        <p15:presenceInfo xmlns:p15="http://schemas.microsoft.com/office/powerpoint/2012/main" userId="S-1-5-21-3569255166-3711921035-3486062074-39303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1CA751-6DD3-4C69-BC04-060350B22B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5ED354A-0794-4580-B5E7-B054A7B361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EA0489-4EB5-4A01-81A6-3399FF965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0D2B5A-BC76-4332-AA5A-3929AC9EF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7606A8-7F92-4EF2-BA60-2787256BD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16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A1F748-C966-43FD-B361-6E0E66C69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7D95F95-DEA4-453C-9599-7A37BC4E42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E9EA7E6-00EE-41E5-8911-E2280932E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1ECFFA-90DE-4822-9DF5-60719B07C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7B354F-DE61-4ED3-BC36-F4E42B5BF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60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A659CBB-7CBA-4C94-929D-633315A99F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2CA6BBD-8188-4798-8BA2-E9AD377547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D00E0D-CB14-4F23-9C73-9E529F77D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351E06E-0FA7-4799-93C4-AC3029083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4709A50-410F-46C8-B2B3-06B77C10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375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DE1EBF-E8F8-4212-A26E-C5D85E2D3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8980AF-4988-4735-8A56-884326DCB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87B3E6-CDE9-400B-873D-E5951E303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8E0558-49BB-4F3B-BE85-5D9274BE8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354E73-EE4D-4DDB-A312-CFD45D497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65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86FF89-25B8-431C-A02D-147EBD0D3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485B971-3FB2-43D2-98AB-7D555FD1D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2FF1D0-3AAF-4549-9C9E-32004F492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EE9B82-F4D6-4E52-92E2-61BAF645C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45D1017-FAC5-4CF2-898C-5478F362F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97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2D692E-3667-4BE0-9CD9-91AAF4A79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6179AC-0B23-4010-B959-4779E8EAB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9E01EDE-7E74-4CA4-9CA0-941CD712B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58A6737-7C76-4492-A8E8-83D8F18FA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FC6678A-A2E7-4C14-902E-1936A385F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D444190-0130-40F9-A381-5CCDAD89A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116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1CD4EA-8560-455A-BE43-C9B9E7DBB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DFF451-9F83-4216-938D-FFDC1096B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29F1BAB-95BF-4F8C-A69C-6D6C61D94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46CF290-6B7C-452A-AAF7-13F1168525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6339B7B-BD1A-44D4-8220-2F2881D265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9F21DEB-0D27-47F8-BDE4-9FEC89966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927815B-9A47-43DD-93F7-998D288CD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3B7DB76-5E99-46FA-B419-3BABBF520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023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06A899-90F0-41A9-A02E-FEECB3DD1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EE52C8-3E02-4945-B0E7-816830FF7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45DC784-691B-418C-9BBE-04DEB8C6F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D8DFF5B-78DD-4758-914D-2F99EE639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16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272A3CE-B7CB-40C1-BD70-19760A94C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8B5DC43-6843-4D13-8A77-98C613AF1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A5B3D30-4907-4C7A-83E0-DD779DDEB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640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3B0EA9-20C1-4049-A0A5-87B419E45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C32024-1E87-4696-81A2-3B539E56A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D3BD888-94F0-4A05-9D55-66FEA7994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2BC3276-5B37-4B5E-B295-5CD160F02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7FB2D7B-BE97-437A-AD73-ACB79A096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B1CF2B8-2321-4C0A-9822-78EA5E910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5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E17043-667B-4074-B329-021ED34CC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681147D-BCC7-4831-A629-08DD78B6D3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0083B64-A975-4889-AB43-6998EDD24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F83B81F-E567-4CA4-BE4A-426B6980B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49C04F7-1E98-4BD6-8394-1A22096F7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084179-5146-4684-9E6F-7CCFB8B2D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AD76D0A-E381-4D1C-BF31-939DA0955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8DD85B1-C5F9-4091-B608-E9597711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0E2E22-1DB4-4E65-B1F0-FDFCAB8EB6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F16C96-79B7-45B2-8850-23624783177D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56E5A1-D0A7-4DBE-BE46-BA4A4EC1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BD78B9D-25A4-4AD2-9048-F8288BCDE5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D94C3-C446-4F7B-8D57-8DA436E4F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14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ackl/gggenome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992C8CC-EB0A-4D5F-96F7-660A64D4F3E4}"/>
              </a:ext>
            </a:extLst>
          </p:cNvPr>
          <p:cNvSpPr/>
          <p:nvPr/>
        </p:nvSpPr>
        <p:spPr>
          <a:xfrm>
            <a:off x="577833" y="576768"/>
            <a:ext cx="7079111" cy="13672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Supplemental document S2.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Genome-to-genome plots, produced with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gggenomes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https://github.com/thackl/gggenomes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of selected P-Ps, phages and plasmids. Genes detected by P-P profiles are shown in green arrows.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D91DF2-511F-48F0-B157-5BE6105033F6}"/>
              </a:ext>
            </a:extLst>
          </p:cNvPr>
          <p:cNvSpPr/>
          <p:nvPr/>
        </p:nvSpPr>
        <p:spPr>
          <a:xfrm>
            <a:off x="577835" y="2216221"/>
            <a:ext cx="6451038" cy="375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Slide 2: Examples of hits (low confidence) with atypical sizes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0BA868-3110-4B43-96EA-0A0F24BF500E}"/>
              </a:ext>
            </a:extLst>
          </p:cNvPr>
          <p:cNvSpPr/>
          <p:nvPr/>
        </p:nvSpPr>
        <p:spPr>
          <a:xfrm>
            <a:off x="577835" y="2591773"/>
            <a:ext cx="6663474" cy="375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Slide 3: cp32 elements with high, medium and low confidence levels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BB4AC2-0FF2-4806-8A21-55DA7F3B41CF}"/>
              </a:ext>
            </a:extLst>
          </p:cNvPr>
          <p:cNvSpPr/>
          <p:nvPr/>
        </p:nvSpPr>
        <p:spPr>
          <a:xfrm>
            <a:off x="577835" y="2967325"/>
            <a:ext cx="6303258" cy="375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Slide 4: Detection of P1-like plasmids (false-positives) by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tyPPing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955E15-D272-406F-A1DC-C12CB3F837EA}"/>
              </a:ext>
            </a:extLst>
          </p:cNvPr>
          <p:cNvSpPr/>
          <p:nvPr/>
        </p:nvSpPr>
        <p:spPr>
          <a:xfrm>
            <a:off x="577835" y="3342877"/>
            <a:ext cx="6303258" cy="375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Slide 5: N15-like P-Ps with atypical sizes.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7ABA4D-E846-40E0-8C0E-1BEDB0DE4FA7}"/>
              </a:ext>
            </a:extLst>
          </p:cNvPr>
          <p:cNvSpPr/>
          <p:nvPr/>
        </p:nvSpPr>
        <p:spPr>
          <a:xfrm>
            <a:off x="582790" y="3733921"/>
            <a:ext cx="46640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Slide 6: P1_1 low confidence with too-long size 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C450953-1389-4D31-B71E-F6E06B9A5222}"/>
              </a:ext>
            </a:extLst>
          </p:cNvPr>
          <p:cNvSpPr/>
          <p:nvPr/>
        </p:nvSpPr>
        <p:spPr>
          <a:xfrm>
            <a:off x="577834" y="4119379"/>
            <a:ext cx="60892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Slide 7: P1_2 case (false positive) predicted by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tyPPing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05/23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72EA4C-5D5E-4EFA-ACD7-B63F98B5335D}"/>
              </a:ext>
            </a:extLst>
          </p:cNvPr>
          <p:cNvSpPr/>
          <p:nvPr/>
        </p:nvSpPr>
        <p:spPr>
          <a:xfrm>
            <a:off x="577834" y="4478046"/>
            <a:ext cx="8649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Slide 8: Cases (low confidence) related to AB_1, detected by MM-GRC and not by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tyPPing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D3F83F-13B2-4A42-85D3-56A3D830CF49}"/>
              </a:ext>
            </a:extLst>
          </p:cNvPr>
          <p:cNvSpPr/>
          <p:nvPr/>
        </p:nvSpPr>
        <p:spPr>
          <a:xfrm>
            <a:off x="577833" y="4870483"/>
            <a:ext cx="53106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Slide 9: SSU5_pHCM2-like P-P not detected by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tyPPing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E9320A5-F5C8-450B-8F5B-EBE6295F55AD}"/>
              </a:ext>
            </a:extLst>
          </p:cNvPr>
          <p:cNvSpPr/>
          <p:nvPr/>
        </p:nvSpPr>
        <p:spPr>
          <a:xfrm>
            <a:off x="577833" y="5215675"/>
            <a:ext cx="46172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Slide 10: pSLy3-like P-P not detected by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tyPPing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457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F15FE0-185F-4439-933F-FDF117A7DA55}"/>
              </a:ext>
            </a:extLst>
          </p:cNvPr>
          <p:cNvSpPr/>
          <p:nvPr/>
        </p:nvSpPr>
        <p:spPr>
          <a:xfrm>
            <a:off x="1107424" y="1056126"/>
            <a:ext cx="56155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pSLy3-like P-P not detected by </a:t>
            </a:r>
            <a:r>
              <a:rPr lang="en-US" sz="16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tyPPing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(false-negative)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DE104F-AD59-43B3-BD15-FD6B8BDDB112}"/>
              </a:ext>
            </a:extLst>
          </p:cNvPr>
          <p:cNvSpPr/>
          <p:nvPr/>
        </p:nvSpPr>
        <p:spPr>
          <a:xfrm>
            <a:off x="1063840" y="3797443"/>
            <a:ext cx="78843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pSLy3-like P-P (high confidence, green box) and a similar P-P (red box) detected by MM-GRC as pSLy3-like, but by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tyPPing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3B439322-41E5-48B7-A9BF-EF18772572BB}"/>
              </a:ext>
            </a:extLst>
          </p:cNvPr>
          <p:cNvGrpSpPr/>
          <p:nvPr/>
        </p:nvGrpSpPr>
        <p:grpSpPr>
          <a:xfrm>
            <a:off x="9285217" y="1323651"/>
            <a:ext cx="1684212" cy="624485"/>
            <a:chOff x="9366744" y="4311490"/>
            <a:chExt cx="1443161" cy="624485"/>
          </a:xfrm>
        </p:grpSpPr>
        <p:sp>
          <p:nvSpPr>
            <p:cNvPr id="5" name="Titre 5">
              <a:extLst>
                <a:ext uri="{FF2B5EF4-FFF2-40B4-BE49-F238E27FC236}">
                  <a16:creationId xmlns:a16="http://schemas.microsoft.com/office/drawing/2014/main" id="{4B0C80CC-1F08-4DBE-9E40-CC0981AE02E7}"/>
                </a:ext>
              </a:extLst>
            </p:cNvPr>
            <p:cNvSpPr txBox="1">
              <a:spLocks/>
            </p:cNvSpPr>
            <p:nvPr/>
          </p:nvSpPr>
          <p:spPr>
            <a:xfrm>
              <a:off x="9563264" y="4377431"/>
              <a:ext cx="1246641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Conserved </a:t>
              </a:r>
              <a:r>
                <a:rPr lang="en-US" sz="14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pSLy3</a:t>
              </a:r>
              <a:endParaRPr lang="en-US" sz="1400" dirty="0">
                <a:latin typeface="+mn-lt"/>
              </a:endParaRPr>
            </a:p>
          </p:txBody>
        </p:sp>
        <p:sp>
          <p:nvSpPr>
            <p:cNvPr id="6" name="Titre 5">
              <a:extLst>
                <a:ext uri="{FF2B5EF4-FFF2-40B4-BE49-F238E27FC236}">
                  <a16:creationId xmlns:a16="http://schemas.microsoft.com/office/drawing/2014/main" id="{2854D441-476D-49B5-BAD7-449F09A3057B}"/>
                </a:ext>
              </a:extLst>
            </p:cNvPr>
            <p:cNvSpPr txBox="1">
              <a:spLocks/>
            </p:cNvSpPr>
            <p:nvPr/>
          </p:nvSpPr>
          <p:spPr>
            <a:xfrm>
              <a:off x="9410978" y="4601882"/>
              <a:ext cx="936429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Other</a:t>
              </a:r>
            </a:p>
          </p:txBody>
        </p:sp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92DEB94A-2E1D-41D6-80C4-AA8D7047B7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8911" t="33706" r="9121" b="51875"/>
            <a:stretch/>
          </p:blipFill>
          <p:spPr>
            <a:xfrm>
              <a:off x="9366744" y="4311490"/>
              <a:ext cx="248392" cy="624485"/>
            </a:xfrm>
            <a:prstGeom prst="rect">
              <a:avLst/>
            </a:prstGeom>
          </p:spPr>
        </p:pic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5ABCAD1C-E1F1-475F-A93B-30B0704140E0}"/>
              </a:ext>
            </a:extLst>
          </p:cNvPr>
          <p:cNvGrpSpPr/>
          <p:nvPr/>
        </p:nvGrpSpPr>
        <p:grpSpPr>
          <a:xfrm>
            <a:off x="10850459" y="931154"/>
            <a:ext cx="1047770" cy="1182469"/>
            <a:chOff x="9688840" y="4526796"/>
            <a:chExt cx="897810" cy="1182469"/>
          </a:xfrm>
        </p:grpSpPr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B80BA24D-A18D-42E5-9D63-32E3A4D498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5128" t="33706" b="37455"/>
            <a:stretch/>
          </p:blipFill>
          <p:spPr>
            <a:xfrm>
              <a:off x="9900788" y="4726543"/>
              <a:ext cx="506304" cy="982722"/>
            </a:xfrm>
            <a:prstGeom prst="rect">
              <a:avLst/>
            </a:prstGeom>
          </p:spPr>
        </p:pic>
        <p:sp>
          <p:nvSpPr>
            <p:cNvPr id="10" name="Titre 5">
              <a:extLst>
                <a:ext uri="{FF2B5EF4-FFF2-40B4-BE49-F238E27FC236}">
                  <a16:creationId xmlns:a16="http://schemas.microsoft.com/office/drawing/2014/main" id="{CB6B4480-C971-4512-857E-D79A2224D455}"/>
                </a:ext>
              </a:extLst>
            </p:cNvPr>
            <p:cNvSpPr txBox="1">
              <a:spLocks/>
            </p:cNvSpPr>
            <p:nvPr/>
          </p:nvSpPr>
          <p:spPr>
            <a:xfrm>
              <a:off x="9688840" y="4526796"/>
              <a:ext cx="897810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Identity: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78F8FBB0-2A98-4591-B221-18B8823D4658}"/>
              </a:ext>
            </a:extLst>
          </p:cNvPr>
          <p:cNvSpPr/>
          <p:nvPr/>
        </p:nvSpPr>
        <p:spPr>
          <a:xfrm>
            <a:off x="280610" y="2113623"/>
            <a:ext cx="1306203" cy="276999"/>
          </a:xfrm>
          <a:prstGeom prst="rect">
            <a:avLst/>
          </a:prstGeom>
          <a:ln w="12700">
            <a:solidFill>
              <a:srgbClr val="51AD13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NZ_CP031294</a:t>
            </a:r>
            <a:endParaRPr lang="en-US" sz="1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074355-4F18-4714-A0CE-B76233650736}"/>
              </a:ext>
            </a:extLst>
          </p:cNvPr>
          <p:cNvSpPr/>
          <p:nvPr/>
        </p:nvSpPr>
        <p:spPr>
          <a:xfrm>
            <a:off x="280610" y="2698475"/>
            <a:ext cx="1300466" cy="276999"/>
          </a:xfrm>
          <a:prstGeom prst="rect">
            <a:avLst/>
          </a:prstGeom>
          <a:ln w="12700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NZ_CP074043</a:t>
            </a:r>
            <a:endParaRPr lang="en-US" sz="1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1F3975-6B44-4A71-8910-177B8E5798E4}"/>
              </a:ext>
            </a:extLst>
          </p:cNvPr>
          <p:cNvSpPr/>
          <p:nvPr/>
        </p:nvSpPr>
        <p:spPr>
          <a:xfrm>
            <a:off x="342572" y="2436283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0.55</a:t>
            </a:r>
            <a:endParaRPr lang="en-US" sz="900" b="1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167087D1-F974-410D-A939-1FD1E3B34B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35" t="83283" r="13825"/>
          <a:stretch/>
        </p:blipFill>
        <p:spPr>
          <a:xfrm>
            <a:off x="1581076" y="3101232"/>
            <a:ext cx="9949399" cy="365393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5450BC29-59C7-4D25-99D5-2034A8317B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122" y="2132045"/>
            <a:ext cx="9885353" cy="87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592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Image 48">
            <a:extLst>
              <a:ext uri="{FF2B5EF4-FFF2-40B4-BE49-F238E27FC236}">
                <a16:creationId xmlns:a16="http://schemas.microsoft.com/office/drawing/2014/main" id="{7A5DBBE9-6751-4613-ACC9-EB44A5414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806" y="3164145"/>
            <a:ext cx="10022079" cy="1239886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0C00A526-0A06-4C45-A98A-FB74E5BA2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653" y="1462349"/>
            <a:ext cx="10022812" cy="68360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2B34DD-711B-4290-BCA9-2D7130E5BCAC}"/>
              </a:ext>
            </a:extLst>
          </p:cNvPr>
          <p:cNvSpPr/>
          <p:nvPr/>
        </p:nvSpPr>
        <p:spPr>
          <a:xfrm>
            <a:off x="321919" y="480181"/>
            <a:ext cx="47740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Examples of putative cases with atypical sizes.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F4C5F7-6424-4D55-B282-CDC50EE91963}"/>
              </a:ext>
            </a:extLst>
          </p:cNvPr>
          <p:cNvSpPr/>
          <p:nvPr/>
        </p:nvSpPr>
        <p:spPr>
          <a:xfrm>
            <a:off x="561836" y="5054972"/>
            <a:ext cx="110683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(A) Comparisons between a pMT1-like P-P (high confident, green box) and a long element with additional sequences (indicated with blue brackets). (B) Confident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pKpn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-like P-P (green box, NZ_CP028550) detected by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tyPPing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and MM-GRC. NZ_CP017778 and NZ_CP027149 have atypical genome sizes, whereas NZ_CP027149 was only detected by MM-GRC.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5DF8BCFE-8669-4CBC-8971-4404EC068F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25" t="80623" b="1443"/>
          <a:stretch/>
        </p:blipFill>
        <p:spPr>
          <a:xfrm>
            <a:off x="1496445" y="2214965"/>
            <a:ext cx="10264297" cy="199027"/>
          </a:xfrm>
          <a:prstGeom prst="rect">
            <a:avLst/>
          </a:prstGeom>
        </p:spPr>
      </p:pic>
      <p:grpSp>
        <p:nvGrpSpPr>
          <p:cNvPr id="20" name="Groupe 19">
            <a:extLst>
              <a:ext uri="{FF2B5EF4-FFF2-40B4-BE49-F238E27FC236}">
                <a16:creationId xmlns:a16="http://schemas.microsoft.com/office/drawing/2014/main" id="{1CFC0669-5F84-46ED-9102-C4CD1454DE03}"/>
              </a:ext>
            </a:extLst>
          </p:cNvPr>
          <p:cNvGrpSpPr/>
          <p:nvPr/>
        </p:nvGrpSpPr>
        <p:grpSpPr>
          <a:xfrm>
            <a:off x="9393992" y="1205751"/>
            <a:ext cx="1665582" cy="461473"/>
            <a:chOff x="9569163" y="4424979"/>
            <a:chExt cx="1665582" cy="461473"/>
          </a:xfrm>
        </p:grpSpPr>
        <p:sp>
          <p:nvSpPr>
            <p:cNvPr id="21" name="Titre 5">
              <a:extLst>
                <a:ext uri="{FF2B5EF4-FFF2-40B4-BE49-F238E27FC236}">
                  <a16:creationId xmlns:a16="http://schemas.microsoft.com/office/drawing/2014/main" id="{53B98200-ADB2-44E9-8287-1EB70120C302}"/>
                </a:ext>
              </a:extLst>
            </p:cNvPr>
            <p:cNvSpPr txBox="1">
              <a:spLocks/>
            </p:cNvSpPr>
            <p:nvPr/>
          </p:nvSpPr>
          <p:spPr>
            <a:xfrm>
              <a:off x="9691997" y="4449435"/>
              <a:ext cx="1542748" cy="19521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Conserved pMT1</a:t>
              </a:r>
            </a:p>
          </p:txBody>
        </p:sp>
        <p:sp>
          <p:nvSpPr>
            <p:cNvPr id="22" name="Titre 5">
              <a:extLst>
                <a:ext uri="{FF2B5EF4-FFF2-40B4-BE49-F238E27FC236}">
                  <a16:creationId xmlns:a16="http://schemas.microsoft.com/office/drawing/2014/main" id="{9FB8FA2A-868E-4DB7-909E-3213B185622A}"/>
                </a:ext>
              </a:extLst>
            </p:cNvPr>
            <p:cNvSpPr txBox="1">
              <a:spLocks/>
            </p:cNvSpPr>
            <p:nvPr/>
          </p:nvSpPr>
          <p:spPr>
            <a:xfrm>
              <a:off x="9569163" y="4610754"/>
              <a:ext cx="1027117" cy="21963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Other</a:t>
              </a:r>
            </a:p>
          </p:txBody>
        </p:sp>
        <p:pic>
          <p:nvPicPr>
            <p:cNvPr id="23" name="Image 22">
              <a:extLst>
                <a:ext uri="{FF2B5EF4-FFF2-40B4-BE49-F238E27FC236}">
                  <a16:creationId xmlns:a16="http://schemas.microsoft.com/office/drawing/2014/main" id="{AF0E3927-BF5D-4029-8367-528E7EA0C8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8911" t="33706" r="9121" b="51875"/>
            <a:stretch/>
          </p:blipFill>
          <p:spPr>
            <a:xfrm>
              <a:off x="9599380" y="4424979"/>
              <a:ext cx="225072" cy="461473"/>
            </a:xfrm>
            <a:prstGeom prst="rect">
              <a:avLst/>
            </a:prstGeom>
          </p:spPr>
        </p:pic>
      </p:grpSp>
      <p:sp>
        <p:nvSpPr>
          <p:cNvPr id="24" name="Titre 5">
            <a:extLst>
              <a:ext uri="{FF2B5EF4-FFF2-40B4-BE49-F238E27FC236}">
                <a16:creationId xmlns:a16="http://schemas.microsoft.com/office/drawing/2014/main" id="{44C96FA6-A005-485F-8006-93633F91AC97}"/>
              </a:ext>
            </a:extLst>
          </p:cNvPr>
          <p:cNvSpPr txBox="1">
            <a:spLocks/>
          </p:cNvSpPr>
          <p:nvPr/>
        </p:nvSpPr>
        <p:spPr>
          <a:xfrm>
            <a:off x="10971528" y="844553"/>
            <a:ext cx="897810" cy="2416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latin typeface="+mn-lt"/>
              </a:rPr>
              <a:t>Identity:</a:t>
            </a: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04C3F4B0-25CB-4496-A0D1-12C2FFD1CCD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5694"/>
          <a:stretch/>
        </p:blipFill>
        <p:spPr>
          <a:xfrm>
            <a:off x="1512914" y="4423900"/>
            <a:ext cx="10187194" cy="20095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B69D4AD-260F-4FD2-A4B0-A8B9BA39F8ED}"/>
              </a:ext>
            </a:extLst>
          </p:cNvPr>
          <p:cNvSpPr/>
          <p:nvPr/>
        </p:nvSpPr>
        <p:spPr>
          <a:xfrm>
            <a:off x="291068" y="3645589"/>
            <a:ext cx="1290738" cy="276999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NZ_CP028550</a:t>
            </a:r>
            <a:endParaRPr lang="en-US" sz="12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095928D-43EF-447E-BD82-B6F1B3F96A19}"/>
              </a:ext>
            </a:extLst>
          </p:cNvPr>
          <p:cNvSpPr/>
          <p:nvPr/>
        </p:nvSpPr>
        <p:spPr>
          <a:xfrm>
            <a:off x="321919" y="3149797"/>
            <a:ext cx="129073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NZ_CP017778</a:t>
            </a:r>
            <a:endParaRPr lang="en-US" sz="1200" dirty="0"/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745EF4B4-9F87-4D0B-B441-C50B3CFF2D8F}"/>
              </a:ext>
            </a:extLst>
          </p:cNvPr>
          <p:cNvGrpSpPr/>
          <p:nvPr/>
        </p:nvGrpSpPr>
        <p:grpSpPr>
          <a:xfrm>
            <a:off x="9637559" y="3655590"/>
            <a:ext cx="1637867" cy="461473"/>
            <a:chOff x="9569163" y="4424979"/>
            <a:chExt cx="1637867" cy="461473"/>
          </a:xfrm>
        </p:grpSpPr>
        <p:sp>
          <p:nvSpPr>
            <p:cNvPr id="31" name="Titre 5">
              <a:extLst>
                <a:ext uri="{FF2B5EF4-FFF2-40B4-BE49-F238E27FC236}">
                  <a16:creationId xmlns:a16="http://schemas.microsoft.com/office/drawing/2014/main" id="{727D51F8-C5DF-4F09-8D11-AF1CCA26BC88}"/>
                </a:ext>
              </a:extLst>
            </p:cNvPr>
            <p:cNvSpPr txBox="1">
              <a:spLocks/>
            </p:cNvSpPr>
            <p:nvPr/>
          </p:nvSpPr>
          <p:spPr>
            <a:xfrm>
              <a:off x="9732458" y="4449435"/>
              <a:ext cx="1474572" cy="2170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Conserved pKpn </a:t>
              </a:r>
            </a:p>
          </p:txBody>
        </p:sp>
        <p:sp>
          <p:nvSpPr>
            <p:cNvPr id="32" name="Titre 5">
              <a:extLst>
                <a:ext uri="{FF2B5EF4-FFF2-40B4-BE49-F238E27FC236}">
                  <a16:creationId xmlns:a16="http://schemas.microsoft.com/office/drawing/2014/main" id="{4E5A00E9-E6C8-49A4-98DC-EBA9FF06FC52}"/>
                </a:ext>
              </a:extLst>
            </p:cNvPr>
            <p:cNvSpPr txBox="1">
              <a:spLocks/>
            </p:cNvSpPr>
            <p:nvPr/>
          </p:nvSpPr>
          <p:spPr>
            <a:xfrm>
              <a:off x="9569163" y="4610754"/>
              <a:ext cx="1037463" cy="2170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Other</a:t>
              </a:r>
            </a:p>
          </p:txBody>
        </p:sp>
        <p:pic>
          <p:nvPicPr>
            <p:cNvPr id="33" name="Image 32">
              <a:extLst>
                <a:ext uri="{FF2B5EF4-FFF2-40B4-BE49-F238E27FC236}">
                  <a16:creationId xmlns:a16="http://schemas.microsoft.com/office/drawing/2014/main" id="{7997A71F-FA75-4E9E-9C0D-9054B06222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8911" t="33706" r="9121" b="51875"/>
            <a:stretch/>
          </p:blipFill>
          <p:spPr>
            <a:xfrm>
              <a:off x="9599380" y="4424979"/>
              <a:ext cx="225072" cy="461473"/>
            </a:xfrm>
            <a:prstGeom prst="rect">
              <a:avLst/>
            </a:prstGeom>
          </p:spPr>
        </p:pic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A304A4C9-FC1F-4844-AE25-4BB617C9FC42}"/>
              </a:ext>
            </a:extLst>
          </p:cNvPr>
          <p:cNvGrpSpPr/>
          <p:nvPr/>
        </p:nvGrpSpPr>
        <p:grpSpPr>
          <a:xfrm>
            <a:off x="11054694" y="3376163"/>
            <a:ext cx="897810" cy="1097330"/>
            <a:chOff x="9688840" y="4558772"/>
            <a:chExt cx="897810" cy="1097330"/>
          </a:xfrm>
        </p:grpSpPr>
        <p:pic>
          <p:nvPicPr>
            <p:cNvPr id="35" name="Image 34">
              <a:extLst>
                <a:ext uri="{FF2B5EF4-FFF2-40B4-BE49-F238E27FC236}">
                  <a16:creationId xmlns:a16="http://schemas.microsoft.com/office/drawing/2014/main" id="{569B9E0C-EA02-4657-9956-D24DDC98AF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95128" t="33706" b="37455"/>
            <a:stretch/>
          </p:blipFill>
          <p:spPr>
            <a:xfrm>
              <a:off x="9900787" y="4726543"/>
              <a:ext cx="561375" cy="929559"/>
            </a:xfrm>
            <a:prstGeom prst="rect">
              <a:avLst/>
            </a:prstGeom>
          </p:spPr>
        </p:pic>
        <p:sp>
          <p:nvSpPr>
            <p:cNvPr id="36" name="Titre 5">
              <a:extLst>
                <a:ext uri="{FF2B5EF4-FFF2-40B4-BE49-F238E27FC236}">
                  <a16:creationId xmlns:a16="http://schemas.microsoft.com/office/drawing/2014/main" id="{2EE7D551-65EC-4344-ACA4-AFE1CE06E7D9}"/>
                </a:ext>
              </a:extLst>
            </p:cNvPr>
            <p:cNvSpPr txBox="1">
              <a:spLocks/>
            </p:cNvSpPr>
            <p:nvPr/>
          </p:nvSpPr>
          <p:spPr>
            <a:xfrm>
              <a:off x="9688840" y="4558772"/>
              <a:ext cx="897810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Identity:</a:t>
              </a: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8C5AEAC4-282B-4DC7-8C28-58B5B662999B}"/>
              </a:ext>
            </a:extLst>
          </p:cNvPr>
          <p:cNvSpPr/>
          <p:nvPr/>
        </p:nvSpPr>
        <p:spPr>
          <a:xfrm>
            <a:off x="535559" y="3408926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0.59</a:t>
            </a:r>
            <a:endParaRPr lang="en-US" sz="900" b="1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A64DD34-13EE-4D06-B6C2-1D2D44740F28}"/>
              </a:ext>
            </a:extLst>
          </p:cNvPr>
          <p:cNvSpPr/>
          <p:nvPr/>
        </p:nvSpPr>
        <p:spPr>
          <a:xfrm>
            <a:off x="330734" y="4183545"/>
            <a:ext cx="1290738" cy="27699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1200" dirty="0">
                <a:latin typeface="DejaVu Sans"/>
              </a:rPr>
              <a:t>NZ_CP027149</a:t>
            </a:r>
            <a:endParaRPr lang="en-US" sz="1200" b="1" dirty="0">
              <a:latin typeface="DejaVu San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0CF9B2C-A3DB-4DCB-A4E8-7155F2214261}"/>
              </a:ext>
            </a:extLst>
          </p:cNvPr>
          <p:cNvSpPr/>
          <p:nvPr/>
        </p:nvSpPr>
        <p:spPr>
          <a:xfrm>
            <a:off x="535558" y="3952713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0.75</a:t>
            </a:r>
            <a:endParaRPr lang="en-US" sz="900" b="1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5ED644D-2F7A-4111-9895-A70760C24196}"/>
              </a:ext>
            </a:extLst>
          </p:cNvPr>
          <p:cNvSpPr/>
          <p:nvPr/>
        </p:nvSpPr>
        <p:spPr>
          <a:xfrm>
            <a:off x="535558" y="1750850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0.96</a:t>
            </a:r>
            <a:endParaRPr lang="en-US" sz="900" b="1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0196B50-3598-40BB-BD79-8160ED8DCC79}"/>
              </a:ext>
            </a:extLst>
          </p:cNvPr>
          <p:cNvSpPr/>
          <p:nvPr/>
        </p:nvSpPr>
        <p:spPr>
          <a:xfrm>
            <a:off x="381389" y="1436488"/>
            <a:ext cx="1290738" cy="276999"/>
          </a:xfrm>
          <a:prstGeom prst="rect">
            <a:avLst/>
          </a:prstGeom>
          <a:ln>
            <a:solidFill>
              <a:srgbClr val="558236"/>
            </a:solidFill>
          </a:ln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NZ_CP045146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9D0A3C1-F867-4712-8F07-94B3293D539C}"/>
              </a:ext>
            </a:extLst>
          </p:cNvPr>
          <p:cNvSpPr/>
          <p:nvPr/>
        </p:nvSpPr>
        <p:spPr>
          <a:xfrm>
            <a:off x="381389" y="1935050"/>
            <a:ext cx="129073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NZ_CP010248</a:t>
            </a:r>
          </a:p>
        </p:txBody>
      </p:sp>
      <p:sp>
        <p:nvSpPr>
          <p:cNvPr id="43" name="Parenthèse ouvrante 42">
            <a:extLst>
              <a:ext uri="{FF2B5EF4-FFF2-40B4-BE49-F238E27FC236}">
                <a16:creationId xmlns:a16="http://schemas.microsoft.com/office/drawing/2014/main" id="{DA0D6209-91C7-42AD-A497-3816A25D8D96}"/>
              </a:ext>
            </a:extLst>
          </p:cNvPr>
          <p:cNvSpPr/>
          <p:nvPr/>
        </p:nvSpPr>
        <p:spPr>
          <a:xfrm rot="5400000">
            <a:off x="10248384" y="594250"/>
            <a:ext cx="45719" cy="2847392"/>
          </a:xfrm>
          <a:prstGeom prst="leftBracket">
            <a:avLst>
              <a:gd name="adj" fmla="val 136409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F7C0F3DE-6FCD-4BC4-B6AA-99B5CCE9581D}"/>
              </a:ext>
            </a:extLst>
          </p:cNvPr>
          <p:cNvSpPr txBox="1"/>
          <p:nvPr/>
        </p:nvSpPr>
        <p:spPr>
          <a:xfrm>
            <a:off x="381389" y="883655"/>
            <a:ext cx="443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D78847FF-F817-48ED-83BD-65A8E0B728DD}"/>
              </a:ext>
            </a:extLst>
          </p:cNvPr>
          <p:cNvSpPr txBox="1"/>
          <p:nvPr/>
        </p:nvSpPr>
        <p:spPr>
          <a:xfrm>
            <a:off x="381389" y="2641965"/>
            <a:ext cx="443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8A89DFEB-62AD-4516-AF89-4FCCAEE59E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5128" t="33706" b="37455"/>
          <a:stretch/>
        </p:blipFill>
        <p:spPr>
          <a:xfrm>
            <a:off x="11179927" y="1018755"/>
            <a:ext cx="561375" cy="929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95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 25">
            <a:extLst>
              <a:ext uri="{FF2B5EF4-FFF2-40B4-BE49-F238E27FC236}">
                <a16:creationId xmlns:a16="http://schemas.microsoft.com/office/drawing/2014/main" id="{82C607C9-F03B-4149-BBFA-3B71662297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456"/>
          <a:stretch/>
        </p:blipFill>
        <p:spPr>
          <a:xfrm>
            <a:off x="1819122" y="1275956"/>
            <a:ext cx="9965676" cy="23512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96FCDA6-BEF8-42AE-88AD-B7E7E1AB08D4}"/>
              </a:ext>
            </a:extLst>
          </p:cNvPr>
          <p:cNvSpPr/>
          <p:nvPr/>
        </p:nvSpPr>
        <p:spPr>
          <a:xfrm>
            <a:off x="916076" y="4184062"/>
            <a:ext cx="10527780" cy="8710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cp32 P-P with high confidence (green box), an element an typical size (low confidence, red box), and cp32-like P-Ps (medium confidence, blue box) from other hosts (NZ_CP115597 and NZ_CP114697 in 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Borrelia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miyamotoi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and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NZ_CP073149 in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Borrelia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nietonii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that were detected only by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tyPPing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1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25FEB79-7E63-4A74-A13A-8E3EC63D0C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649" r="7666" b="729"/>
          <a:stretch/>
        </p:blipFill>
        <p:spPr>
          <a:xfrm>
            <a:off x="1700202" y="3627237"/>
            <a:ext cx="10164189" cy="206948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807EA1A9-BFB7-42C9-A615-5DB7AA5C31AA}"/>
              </a:ext>
            </a:extLst>
          </p:cNvPr>
          <p:cNvGrpSpPr/>
          <p:nvPr/>
        </p:nvGrpSpPr>
        <p:grpSpPr>
          <a:xfrm>
            <a:off x="9019874" y="1965989"/>
            <a:ext cx="2052342" cy="651920"/>
            <a:chOff x="9569163" y="4444351"/>
            <a:chExt cx="1099724" cy="425714"/>
          </a:xfrm>
        </p:grpSpPr>
        <p:sp>
          <p:nvSpPr>
            <p:cNvPr id="8" name="Titre 5">
              <a:extLst>
                <a:ext uri="{FF2B5EF4-FFF2-40B4-BE49-F238E27FC236}">
                  <a16:creationId xmlns:a16="http://schemas.microsoft.com/office/drawing/2014/main" id="{33E64E17-CA92-415E-A076-5624FD95A27C}"/>
                </a:ext>
              </a:extLst>
            </p:cNvPr>
            <p:cNvSpPr txBox="1">
              <a:spLocks/>
            </p:cNvSpPr>
            <p:nvPr/>
          </p:nvSpPr>
          <p:spPr>
            <a:xfrm>
              <a:off x="9732458" y="4449435"/>
              <a:ext cx="936429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  Conserved cp32</a:t>
              </a:r>
            </a:p>
          </p:txBody>
        </p:sp>
        <p:sp>
          <p:nvSpPr>
            <p:cNvPr id="9" name="Titre 5">
              <a:extLst>
                <a:ext uri="{FF2B5EF4-FFF2-40B4-BE49-F238E27FC236}">
                  <a16:creationId xmlns:a16="http://schemas.microsoft.com/office/drawing/2014/main" id="{15F702A0-E5EC-45CD-A6A1-B2077154F66C}"/>
                </a:ext>
              </a:extLst>
            </p:cNvPr>
            <p:cNvSpPr txBox="1">
              <a:spLocks/>
            </p:cNvSpPr>
            <p:nvPr/>
          </p:nvSpPr>
          <p:spPr>
            <a:xfrm>
              <a:off x="9569163" y="4610754"/>
              <a:ext cx="936429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Other</a:t>
              </a:r>
            </a:p>
          </p:txBody>
        </p:sp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926C587A-8461-4F8C-93D4-6FBBB83455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8911" t="33706" r="9121" b="51875"/>
            <a:stretch/>
          </p:blipFill>
          <p:spPr>
            <a:xfrm>
              <a:off x="9732458" y="4444351"/>
              <a:ext cx="156980" cy="425714"/>
            </a:xfrm>
            <a:prstGeom prst="rect">
              <a:avLst/>
            </a:prstGeom>
          </p:spPr>
        </p:pic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0D893D48-00D0-406F-AE15-1113A15938F3}"/>
              </a:ext>
            </a:extLst>
          </p:cNvPr>
          <p:cNvGrpSpPr/>
          <p:nvPr/>
        </p:nvGrpSpPr>
        <p:grpSpPr>
          <a:xfrm>
            <a:off x="10599613" y="1475027"/>
            <a:ext cx="1675523" cy="1374874"/>
            <a:chOff x="9688840" y="4558772"/>
            <a:chExt cx="897810" cy="897813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14C83CA1-153E-4B07-81E5-F0C099EB6C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5128" t="33706" b="37455"/>
            <a:stretch/>
          </p:blipFill>
          <p:spPr>
            <a:xfrm>
              <a:off x="9975416" y="4739334"/>
              <a:ext cx="348491" cy="717251"/>
            </a:xfrm>
            <a:prstGeom prst="rect">
              <a:avLst/>
            </a:prstGeom>
          </p:spPr>
        </p:pic>
        <p:sp>
          <p:nvSpPr>
            <p:cNvPr id="13" name="Titre 5">
              <a:extLst>
                <a:ext uri="{FF2B5EF4-FFF2-40B4-BE49-F238E27FC236}">
                  <a16:creationId xmlns:a16="http://schemas.microsoft.com/office/drawing/2014/main" id="{E8C6FD7A-DE72-4C29-991A-0142DD038B58}"/>
                </a:ext>
              </a:extLst>
            </p:cNvPr>
            <p:cNvSpPr txBox="1">
              <a:spLocks/>
            </p:cNvSpPr>
            <p:nvPr/>
          </p:nvSpPr>
          <p:spPr>
            <a:xfrm>
              <a:off x="9688840" y="4558772"/>
              <a:ext cx="897810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Identity: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E823103-7DB9-4E20-ACB4-ACD490DEDC2E}"/>
              </a:ext>
            </a:extLst>
          </p:cNvPr>
          <p:cNvSpPr/>
          <p:nvPr/>
        </p:nvSpPr>
        <p:spPr>
          <a:xfrm>
            <a:off x="471337" y="1261135"/>
            <a:ext cx="1374235" cy="286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NZ_CP115597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CF1B8B-022E-463A-B4CC-67904F6BE8AF}"/>
              </a:ext>
            </a:extLst>
          </p:cNvPr>
          <p:cNvSpPr/>
          <p:nvPr/>
        </p:nvSpPr>
        <p:spPr>
          <a:xfrm>
            <a:off x="454960" y="1784657"/>
            <a:ext cx="1294795" cy="286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NZ_CP114697</a:t>
            </a:r>
            <a:endParaRPr lang="en-US" sz="12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D7333D-8AF1-4F6F-8DF3-1A34B260D857}"/>
              </a:ext>
            </a:extLst>
          </p:cNvPr>
          <p:cNvSpPr/>
          <p:nvPr/>
        </p:nvSpPr>
        <p:spPr>
          <a:xfrm>
            <a:off x="465854" y="2328968"/>
            <a:ext cx="1309053" cy="286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NZ_CP073149</a:t>
            </a:r>
            <a:endParaRPr lang="en-US" sz="1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321168D-275D-4EF9-ACA5-EF020A26E53C}"/>
              </a:ext>
            </a:extLst>
          </p:cNvPr>
          <p:cNvSpPr/>
          <p:nvPr/>
        </p:nvSpPr>
        <p:spPr>
          <a:xfrm>
            <a:off x="483856" y="2861137"/>
            <a:ext cx="1294795" cy="286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NZ_CP019758</a:t>
            </a:r>
            <a:endParaRPr lang="en-US" sz="12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0728E07-CBDF-403D-92D7-CE59A71BCC18}"/>
              </a:ext>
            </a:extLst>
          </p:cNvPr>
          <p:cNvSpPr/>
          <p:nvPr/>
        </p:nvSpPr>
        <p:spPr>
          <a:xfrm>
            <a:off x="421642" y="3392856"/>
            <a:ext cx="1294795" cy="286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NZ_CP019926</a:t>
            </a:r>
            <a:endParaRPr lang="en-US" sz="12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B29985-DCB7-40A6-9CB2-1189C4C4A1E3}"/>
              </a:ext>
            </a:extLst>
          </p:cNvPr>
          <p:cNvSpPr/>
          <p:nvPr/>
        </p:nvSpPr>
        <p:spPr>
          <a:xfrm>
            <a:off x="548628" y="1511456"/>
            <a:ext cx="1069522" cy="244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50" b="1" dirty="0">
                <a:solidFill>
                  <a:srgbClr val="404040"/>
                </a:solidFill>
                <a:latin typeface="DejaVu Sans"/>
              </a:rPr>
              <a:t>wGRR = 0.73</a:t>
            </a:r>
            <a:endParaRPr lang="en-US" sz="85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B98056-8ACC-4427-B16A-08F9A2B444F7}"/>
              </a:ext>
            </a:extLst>
          </p:cNvPr>
          <p:cNvSpPr/>
          <p:nvPr/>
        </p:nvSpPr>
        <p:spPr>
          <a:xfrm>
            <a:off x="541603" y="2074697"/>
            <a:ext cx="1069522" cy="244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50" b="1" dirty="0">
                <a:solidFill>
                  <a:srgbClr val="404040"/>
                </a:solidFill>
                <a:latin typeface="DejaVu Sans"/>
              </a:rPr>
              <a:t>wGRR = 0.54</a:t>
            </a:r>
            <a:endParaRPr lang="en-US" sz="850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314C51-39A2-4BF3-A8C7-32CB82F4878A}"/>
              </a:ext>
            </a:extLst>
          </p:cNvPr>
          <p:cNvSpPr/>
          <p:nvPr/>
        </p:nvSpPr>
        <p:spPr>
          <a:xfrm>
            <a:off x="525016" y="2605461"/>
            <a:ext cx="1069522" cy="244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50" b="1" dirty="0">
                <a:solidFill>
                  <a:srgbClr val="404040"/>
                </a:solidFill>
                <a:latin typeface="DejaVu Sans"/>
              </a:rPr>
              <a:t>wGRR = 0.42</a:t>
            </a:r>
            <a:endParaRPr lang="en-US" sz="85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A30193D-3331-4E49-8E57-F771CD2CEDDA}"/>
              </a:ext>
            </a:extLst>
          </p:cNvPr>
          <p:cNvSpPr/>
          <p:nvPr/>
        </p:nvSpPr>
        <p:spPr>
          <a:xfrm>
            <a:off x="531276" y="3153342"/>
            <a:ext cx="1069522" cy="244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50" b="1" dirty="0">
                <a:solidFill>
                  <a:srgbClr val="404040"/>
                </a:solidFill>
                <a:latin typeface="DejaVu Sans"/>
              </a:rPr>
              <a:t>wGRR = 0.77</a:t>
            </a:r>
            <a:endParaRPr lang="en-US" sz="850" b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3B45643-82E6-4F4B-8192-E659DC237D41}"/>
              </a:ext>
            </a:extLst>
          </p:cNvPr>
          <p:cNvSpPr/>
          <p:nvPr/>
        </p:nvSpPr>
        <p:spPr>
          <a:xfrm>
            <a:off x="421640" y="1250951"/>
            <a:ext cx="1294796" cy="1348664"/>
          </a:xfrm>
          <a:prstGeom prst="rect">
            <a:avLst/>
          </a:prstGeom>
          <a:noFill/>
          <a:ln>
            <a:solidFill>
              <a:srgbClr val="257E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8DEDD4D-03F8-4D24-8B22-4633D36BF3A7}"/>
              </a:ext>
            </a:extLst>
          </p:cNvPr>
          <p:cNvSpPr/>
          <p:nvPr/>
        </p:nvSpPr>
        <p:spPr>
          <a:xfrm>
            <a:off x="424785" y="2878439"/>
            <a:ext cx="1291652" cy="252895"/>
          </a:xfrm>
          <a:prstGeom prst="rect">
            <a:avLst/>
          </a:prstGeom>
          <a:noFill/>
          <a:ln>
            <a:solidFill>
              <a:srgbClr val="51AD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406E07-A115-4A86-80F7-0D69DD198B2B}"/>
              </a:ext>
            </a:extLst>
          </p:cNvPr>
          <p:cNvSpPr/>
          <p:nvPr/>
        </p:nvSpPr>
        <p:spPr>
          <a:xfrm>
            <a:off x="421642" y="3406208"/>
            <a:ext cx="1294795" cy="252895"/>
          </a:xfrm>
          <a:prstGeom prst="rect">
            <a:avLst/>
          </a:prstGeom>
          <a:noFill/>
          <a:ln>
            <a:solidFill>
              <a:srgbClr val="D452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2AAD26A-34FC-43D1-8BC4-8D5D9A505549}"/>
              </a:ext>
            </a:extLst>
          </p:cNvPr>
          <p:cNvSpPr/>
          <p:nvPr/>
        </p:nvSpPr>
        <p:spPr>
          <a:xfrm>
            <a:off x="753873" y="746327"/>
            <a:ext cx="63909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Examples of cp32-like elements with different confidence levels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654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 22">
            <a:extLst>
              <a:ext uri="{FF2B5EF4-FFF2-40B4-BE49-F238E27FC236}">
                <a16:creationId xmlns:a16="http://schemas.microsoft.com/office/drawing/2014/main" id="{3F2BAC4E-D49C-4C3A-BA42-EDB631F82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402" y="1532103"/>
            <a:ext cx="10024101" cy="175348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CB1B8AE2-30A4-4277-B865-1460B68C06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04" t="90543"/>
          <a:stretch/>
        </p:blipFill>
        <p:spPr>
          <a:xfrm>
            <a:off x="1332207" y="3310991"/>
            <a:ext cx="10655300" cy="2239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89C3C6F-87BC-4269-AA02-1A6C31E783BB}"/>
              </a:ext>
            </a:extLst>
          </p:cNvPr>
          <p:cNvSpPr/>
          <p:nvPr/>
        </p:nvSpPr>
        <p:spPr>
          <a:xfrm>
            <a:off x="0" y="1410813"/>
            <a:ext cx="4507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P1</a:t>
            </a:r>
            <a:endParaRPr lang="en-US" sz="2000" dirty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CD626DE1-3CC0-4F55-AA1E-37BC80DC603E}"/>
              </a:ext>
            </a:extLst>
          </p:cNvPr>
          <p:cNvGrpSpPr/>
          <p:nvPr/>
        </p:nvGrpSpPr>
        <p:grpSpPr>
          <a:xfrm>
            <a:off x="10266754" y="1199618"/>
            <a:ext cx="1720753" cy="620588"/>
            <a:chOff x="9569163" y="4424979"/>
            <a:chExt cx="1538536" cy="461473"/>
          </a:xfrm>
        </p:grpSpPr>
        <p:sp>
          <p:nvSpPr>
            <p:cNvPr id="7" name="Titre 5">
              <a:extLst>
                <a:ext uri="{FF2B5EF4-FFF2-40B4-BE49-F238E27FC236}">
                  <a16:creationId xmlns:a16="http://schemas.microsoft.com/office/drawing/2014/main" id="{9C6A8057-68BE-4283-A423-181B79194ADA}"/>
                </a:ext>
              </a:extLst>
            </p:cNvPr>
            <p:cNvSpPr txBox="1">
              <a:spLocks/>
            </p:cNvSpPr>
            <p:nvPr/>
          </p:nvSpPr>
          <p:spPr>
            <a:xfrm>
              <a:off x="9732458" y="4449435"/>
              <a:ext cx="1375241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Conserved P1_1</a:t>
              </a:r>
            </a:p>
          </p:txBody>
        </p:sp>
        <p:sp>
          <p:nvSpPr>
            <p:cNvPr id="8" name="Titre 5">
              <a:extLst>
                <a:ext uri="{FF2B5EF4-FFF2-40B4-BE49-F238E27FC236}">
                  <a16:creationId xmlns:a16="http://schemas.microsoft.com/office/drawing/2014/main" id="{45F94315-A9C0-4576-947E-9ACF26F2F02E}"/>
                </a:ext>
              </a:extLst>
            </p:cNvPr>
            <p:cNvSpPr txBox="1">
              <a:spLocks/>
            </p:cNvSpPr>
            <p:nvPr/>
          </p:nvSpPr>
          <p:spPr>
            <a:xfrm>
              <a:off x="9569163" y="4610754"/>
              <a:ext cx="1027996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Other</a:t>
              </a:r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B63B6D1-F324-4E86-BC3D-5C6085CF81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8911" t="33706" r="9121" b="51875"/>
            <a:stretch/>
          </p:blipFill>
          <p:spPr>
            <a:xfrm>
              <a:off x="9599380" y="4424979"/>
              <a:ext cx="225072" cy="461473"/>
            </a:xfrm>
            <a:prstGeom prst="rect">
              <a:avLst/>
            </a:prstGeom>
          </p:spPr>
        </p:pic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26EBCC9-C79F-493A-84F1-0562C168D730}"/>
              </a:ext>
            </a:extLst>
          </p:cNvPr>
          <p:cNvGrpSpPr/>
          <p:nvPr/>
        </p:nvGrpSpPr>
        <p:grpSpPr>
          <a:xfrm>
            <a:off x="11169992" y="1834507"/>
            <a:ext cx="897810" cy="1162007"/>
            <a:chOff x="9688840" y="4558772"/>
            <a:chExt cx="897810" cy="1162007"/>
          </a:xfrm>
        </p:grpSpPr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E4C6B353-BE7C-4AB7-9910-31C18FBE6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5128" t="33706" b="37455"/>
            <a:stretch/>
          </p:blipFill>
          <p:spPr>
            <a:xfrm>
              <a:off x="9900788" y="4718044"/>
              <a:ext cx="605567" cy="1002735"/>
            </a:xfrm>
            <a:prstGeom prst="rect">
              <a:avLst/>
            </a:prstGeom>
          </p:spPr>
        </p:pic>
        <p:sp>
          <p:nvSpPr>
            <p:cNvPr id="12" name="Titre 5">
              <a:extLst>
                <a:ext uri="{FF2B5EF4-FFF2-40B4-BE49-F238E27FC236}">
                  <a16:creationId xmlns:a16="http://schemas.microsoft.com/office/drawing/2014/main" id="{36F483E4-BCAA-4A61-B4FF-007A538C4B24}"/>
                </a:ext>
              </a:extLst>
            </p:cNvPr>
            <p:cNvSpPr txBox="1">
              <a:spLocks/>
            </p:cNvSpPr>
            <p:nvPr/>
          </p:nvSpPr>
          <p:spPr>
            <a:xfrm>
              <a:off x="9688840" y="4558772"/>
              <a:ext cx="897810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Identity: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0E2D2D41-4AD0-4838-B68A-F1EB35535AA8}"/>
              </a:ext>
            </a:extLst>
          </p:cNvPr>
          <p:cNvSpPr/>
          <p:nvPr/>
        </p:nvSpPr>
        <p:spPr>
          <a:xfrm>
            <a:off x="408379" y="1472369"/>
            <a:ext cx="1091005" cy="276999"/>
          </a:xfrm>
          <a:prstGeom prst="rect">
            <a:avLst/>
          </a:prstGeom>
          <a:ln w="12700">
            <a:solidFill>
              <a:srgbClr val="558236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NC_005856</a:t>
            </a:r>
            <a:endParaRPr lang="en-US" sz="1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2B9D4C6-6D81-4E3B-BDBC-995DD93085EB}"/>
              </a:ext>
            </a:extLst>
          </p:cNvPr>
          <p:cNvSpPr/>
          <p:nvPr/>
        </p:nvSpPr>
        <p:spPr>
          <a:xfrm>
            <a:off x="168047" y="1994644"/>
            <a:ext cx="1320355" cy="276999"/>
          </a:xfrm>
          <a:prstGeom prst="rect">
            <a:avLst/>
          </a:prstGeom>
          <a:ln w="12700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NZ_CP010146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16988C-AA8C-474E-BA5D-B22C37707179}"/>
              </a:ext>
            </a:extLst>
          </p:cNvPr>
          <p:cNvSpPr/>
          <p:nvPr/>
        </p:nvSpPr>
        <p:spPr>
          <a:xfrm>
            <a:off x="166431" y="2543604"/>
            <a:ext cx="1321971" cy="276999"/>
          </a:xfrm>
          <a:prstGeom prst="rect">
            <a:avLst/>
          </a:prstGeom>
          <a:ln w="12700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NZ_LR883966</a:t>
            </a:r>
            <a:endParaRPr lang="en-US" sz="12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92C188-48D4-4D07-B4EF-91DB5AC4B64F}"/>
              </a:ext>
            </a:extLst>
          </p:cNvPr>
          <p:cNvSpPr/>
          <p:nvPr/>
        </p:nvSpPr>
        <p:spPr>
          <a:xfrm>
            <a:off x="300918" y="3067647"/>
            <a:ext cx="1374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NZ_CP061756</a:t>
            </a:r>
            <a:endParaRPr lang="en-US" sz="1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DF6A9E5-B2B7-4EF1-921F-121D13A4EABD}"/>
              </a:ext>
            </a:extLst>
          </p:cNvPr>
          <p:cNvSpPr/>
          <p:nvPr/>
        </p:nvSpPr>
        <p:spPr>
          <a:xfrm>
            <a:off x="513476" y="2288157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0.83</a:t>
            </a:r>
            <a:endParaRPr lang="en-US" sz="9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1D7474-BD19-4ABF-92C6-B6C5D9AA1E7D}"/>
              </a:ext>
            </a:extLst>
          </p:cNvPr>
          <p:cNvSpPr/>
          <p:nvPr/>
        </p:nvSpPr>
        <p:spPr>
          <a:xfrm>
            <a:off x="513476" y="2844509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0.52</a:t>
            </a:r>
            <a:endParaRPr lang="en-US" sz="900" b="1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B1ACDF6-41CF-4065-90A9-B525FE5EB209}"/>
              </a:ext>
            </a:extLst>
          </p:cNvPr>
          <p:cNvSpPr/>
          <p:nvPr/>
        </p:nvSpPr>
        <p:spPr>
          <a:xfrm>
            <a:off x="461921" y="1739400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0.49</a:t>
            </a:r>
            <a:endParaRPr lang="en-US" sz="9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977C57-D3F6-4B41-AB0D-FF18299CB34A}"/>
              </a:ext>
            </a:extLst>
          </p:cNvPr>
          <p:cNvSpPr/>
          <p:nvPr/>
        </p:nvSpPr>
        <p:spPr>
          <a:xfrm>
            <a:off x="953880" y="703776"/>
            <a:ext cx="57775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Detection of P1-like plasmids (false-positives) by </a:t>
            </a:r>
            <a:r>
              <a:rPr lang="en-US" sz="1600" b="1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tyPPing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0C1324A-FD8F-4B39-AF79-BCB84A67C99C}"/>
              </a:ext>
            </a:extLst>
          </p:cNvPr>
          <p:cNvSpPr/>
          <p:nvPr/>
        </p:nvSpPr>
        <p:spPr>
          <a:xfrm>
            <a:off x="953880" y="3920510"/>
            <a:ext cx="1077630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P1 (in green box) is compared to two elements (NZ_CP010146, NZ_LR883966) predicted by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tyPPing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to belong to P1_1 (medium confidence, red boxes). These elements were characterized as P1-like plasmids (PMID: 38378896), that lack essential phage genes and encode either </a:t>
            </a:r>
            <a:r>
              <a:rPr lang="en-US" sz="16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oriT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sequences or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relaxases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NZ_CP061756, also a P1-like plasmid, was not detected as P-P by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tyPPing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57581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24">
            <a:extLst>
              <a:ext uri="{FF2B5EF4-FFF2-40B4-BE49-F238E27FC236}">
                <a16:creationId xmlns:a16="http://schemas.microsoft.com/office/drawing/2014/main" id="{7FC8C7DF-030E-4D27-9D2C-08DC8C661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073" y="1599340"/>
            <a:ext cx="10337708" cy="1365885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1D1189C7-9970-4959-9520-AAF19AF924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50" t="86272" b="399"/>
          <a:stretch/>
        </p:blipFill>
        <p:spPr>
          <a:xfrm>
            <a:off x="1348494" y="2938952"/>
            <a:ext cx="10759440" cy="234650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5967B281-8673-4795-9E33-D9C77BA48B6C}"/>
              </a:ext>
            </a:extLst>
          </p:cNvPr>
          <p:cNvGrpSpPr/>
          <p:nvPr/>
        </p:nvGrpSpPr>
        <p:grpSpPr>
          <a:xfrm>
            <a:off x="9262235" y="1692475"/>
            <a:ext cx="1673249" cy="665408"/>
            <a:chOff x="9569163" y="4424979"/>
            <a:chExt cx="1466773" cy="461473"/>
          </a:xfrm>
        </p:grpSpPr>
        <p:sp>
          <p:nvSpPr>
            <p:cNvPr id="6" name="Titre 5">
              <a:extLst>
                <a:ext uri="{FF2B5EF4-FFF2-40B4-BE49-F238E27FC236}">
                  <a16:creationId xmlns:a16="http://schemas.microsoft.com/office/drawing/2014/main" id="{40A2AC82-EA38-45EF-82EB-0DE8920D32CD}"/>
                </a:ext>
              </a:extLst>
            </p:cNvPr>
            <p:cNvSpPr txBox="1">
              <a:spLocks/>
            </p:cNvSpPr>
            <p:nvPr/>
          </p:nvSpPr>
          <p:spPr>
            <a:xfrm>
              <a:off x="9732457" y="4449435"/>
              <a:ext cx="1303479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Conserved N15</a:t>
              </a:r>
            </a:p>
          </p:txBody>
        </p:sp>
        <p:sp>
          <p:nvSpPr>
            <p:cNvPr id="7" name="Titre 5">
              <a:extLst>
                <a:ext uri="{FF2B5EF4-FFF2-40B4-BE49-F238E27FC236}">
                  <a16:creationId xmlns:a16="http://schemas.microsoft.com/office/drawing/2014/main" id="{0D120FD1-421D-4C4D-9B67-379E2929A39A}"/>
                </a:ext>
              </a:extLst>
            </p:cNvPr>
            <p:cNvSpPr txBox="1">
              <a:spLocks/>
            </p:cNvSpPr>
            <p:nvPr/>
          </p:nvSpPr>
          <p:spPr>
            <a:xfrm>
              <a:off x="9569163" y="4610754"/>
              <a:ext cx="936429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Other</a:t>
              </a:r>
            </a:p>
          </p:txBody>
        </p:sp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81C7720B-F71F-42BE-9CEF-256E110404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8911" t="33706" r="9121" b="51875"/>
            <a:stretch/>
          </p:blipFill>
          <p:spPr>
            <a:xfrm>
              <a:off x="9599380" y="4424979"/>
              <a:ext cx="225072" cy="461473"/>
            </a:xfrm>
            <a:prstGeom prst="rect">
              <a:avLst/>
            </a:prstGeom>
          </p:spPr>
        </p:pic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4AC22AF6-3DA7-409C-B811-506625D530D5}"/>
              </a:ext>
            </a:extLst>
          </p:cNvPr>
          <p:cNvGrpSpPr/>
          <p:nvPr/>
        </p:nvGrpSpPr>
        <p:grpSpPr>
          <a:xfrm>
            <a:off x="10881789" y="1380404"/>
            <a:ext cx="897810" cy="1296937"/>
            <a:chOff x="9736705" y="4540475"/>
            <a:chExt cx="897810" cy="1296937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C2BBC68F-E62B-43C8-B415-BF46216B9B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5128" t="33706" b="37455"/>
            <a:stretch/>
          </p:blipFill>
          <p:spPr>
            <a:xfrm>
              <a:off x="9900791" y="4759411"/>
              <a:ext cx="651022" cy="1078001"/>
            </a:xfrm>
            <a:prstGeom prst="rect">
              <a:avLst/>
            </a:prstGeom>
          </p:spPr>
        </p:pic>
        <p:sp>
          <p:nvSpPr>
            <p:cNvPr id="11" name="Titre 5">
              <a:extLst>
                <a:ext uri="{FF2B5EF4-FFF2-40B4-BE49-F238E27FC236}">
                  <a16:creationId xmlns:a16="http://schemas.microsoft.com/office/drawing/2014/main" id="{222FAC58-A03C-4DCD-B638-603197C7DA22}"/>
                </a:ext>
              </a:extLst>
            </p:cNvPr>
            <p:cNvSpPr txBox="1">
              <a:spLocks/>
            </p:cNvSpPr>
            <p:nvPr/>
          </p:nvSpPr>
          <p:spPr>
            <a:xfrm>
              <a:off x="9736705" y="4540475"/>
              <a:ext cx="897810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Identity:</a:t>
              </a:r>
            </a:p>
          </p:txBody>
        </p:sp>
      </p:grpSp>
      <p:sp>
        <p:nvSpPr>
          <p:cNvPr id="12" name="Parenthèse ouvrante 11">
            <a:extLst>
              <a:ext uri="{FF2B5EF4-FFF2-40B4-BE49-F238E27FC236}">
                <a16:creationId xmlns:a16="http://schemas.microsoft.com/office/drawing/2014/main" id="{1380A472-DD67-4AFE-B07C-40B6B87333B5}"/>
              </a:ext>
            </a:extLst>
          </p:cNvPr>
          <p:cNvSpPr/>
          <p:nvPr/>
        </p:nvSpPr>
        <p:spPr>
          <a:xfrm rot="5400000">
            <a:off x="7325735" y="1621172"/>
            <a:ext cx="71118" cy="1092886"/>
          </a:xfrm>
          <a:prstGeom prst="leftBracket">
            <a:avLst>
              <a:gd name="adj" fmla="val 136409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3" name="Parenthèse ouvrante 12">
            <a:extLst>
              <a:ext uri="{FF2B5EF4-FFF2-40B4-BE49-F238E27FC236}">
                <a16:creationId xmlns:a16="http://schemas.microsoft.com/office/drawing/2014/main" id="{6E798643-EA6C-417F-BF4A-E807FDC2CCFF}"/>
              </a:ext>
            </a:extLst>
          </p:cNvPr>
          <p:cNvSpPr/>
          <p:nvPr/>
        </p:nvSpPr>
        <p:spPr>
          <a:xfrm rot="5400000">
            <a:off x="8420310" y="1621172"/>
            <a:ext cx="71116" cy="1092885"/>
          </a:xfrm>
          <a:prstGeom prst="leftBracket">
            <a:avLst>
              <a:gd name="adj" fmla="val 136409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Parenthèse ouvrante 13">
            <a:extLst>
              <a:ext uri="{FF2B5EF4-FFF2-40B4-BE49-F238E27FC236}">
                <a16:creationId xmlns:a16="http://schemas.microsoft.com/office/drawing/2014/main" id="{47661FAE-AB5D-4C9C-AA79-461572822EF4}"/>
              </a:ext>
            </a:extLst>
          </p:cNvPr>
          <p:cNvSpPr/>
          <p:nvPr/>
        </p:nvSpPr>
        <p:spPr>
          <a:xfrm rot="5400000">
            <a:off x="2078863" y="1655758"/>
            <a:ext cx="71118" cy="1052697"/>
          </a:xfrm>
          <a:prstGeom prst="leftBracket">
            <a:avLst>
              <a:gd name="adj" fmla="val 136409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5" name="Parenthèse ouvrante 14">
            <a:extLst>
              <a:ext uri="{FF2B5EF4-FFF2-40B4-BE49-F238E27FC236}">
                <a16:creationId xmlns:a16="http://schemas.microsoft.com/office/drawing/2014/main" id="{5C0F643D-FFC2-4D64-AC84-DC31F6432A60}"/>
              </a:ext>
            </a:extLst>
          </p:cNvPr>
          <p:cNvSpPr/>
          <p:nvPr/>
        </p:nvSpPr>
        <p:spPr>
          <a:xfrm rot="5400000">
            <a:off x="3160002" y="1629647"/>
            <a:ext cx="71116" cy="1092885"/>
          </a:xfrm>
          <a:prstGeom prst="leftBracket">
            <a:avLst>
              <a:gd name="adj" fmla="val 136409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6" name="Parenthèse ouvrante 15">
            <a:extLst>
              <a:ext uri="{FF2B5EF4-FFF2-40B4-BE49-F238E27FC236}">
                <a16:creationId xmlns:a16="http://schemas.microsoft.com/office/drawing/2014/main" id="{F7324FFD-2921-4736-A3BD-A35DA69ABC07}"/>
              </a:ext>
            </a:extLst>
          </p:cNvPr>
          <p:cNvSpPr/>
          <p:nvPr/>
        </p:nvSpPr>
        <p:spPr>
          <a:xfrm rot="16200000">
            <a:off x="8765109" y="531599"/>
            <a:ext cx="71115" cy="4693538"/>
          </a:xfrm>
          <a:prstGeom prst="leftBracket">
            <a:avLst>
              <a:gd name="adj" fmla="val 136409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7" name="Parenthèse ouvrante 16">
            <a:extLst>
              <a:ext uri="{FF2B5EF4-FFF2-40B4-BE49-F238E27FC236}">
                <a16:creationId xmlns:a16="http://schemas.microsoft.com/office/drawing/2014/main" id="{C5BA0846-21AB-450E-9420-9EC1DB6AEFB8}"/>
              </a:ext>
            </a:extLst>
          </p:cNvPr>
          <p:cNvSpPr/>
          <p:nvPr/>
        </p:nvSpPr>
        <p:spPr>
          <a:xfrm rot="16200000">
            <a:off x="4034546" y="497726"/>
            <a:ext cx="45719" cy="4792978"/>
          </a:xfrm>
          <a:prstGeom prst="leftBracket">
            <a:avLst>
              <a:gd name="adj" fmla="val 136409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1EC8E2-50FB-47C8-B8E5-EC34ED9F4884}"/>
              </a:ext>
            </a:extLst>
          </p:cNvPr>
          <p:cNvSpPr/>
          <p:nvPr/>
        </p:nvSpPr>
        <p:spPr>
          <a:xfrm>
            <a:off x="162159" y="1543709"/>
            <a:ext cx="1369478" cy="276999"/>
          </a:xfrm>
          <a:prstGeom prst="rect">
            <a:avLst/>
          </a:prstGeom>
          <a:ln w="12700">
            <a:solidFill>
              <a:srgbClr val="558236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NZ_CP064249</a:t>
            </a:r>
            <a:endParaRPr lang="en-US" sz="12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1146D7-9B73-41A1-A353-A1C05334949C}"/>
              </a:ext>
            </a:extLst>
          </p:cNvPr>
          <p:cNvSpPr/>
          <p:nvPr/>
        </p:nvSpPr>
        <p:spPr>
          <a:xfrm>
            <a:off x="162159" y="2128382"/>
            <a:ext cx="1374893" cy="276999"/>
          </a:xfrm>
          <a:prstGeom prst="rect">
            <a:avLst/>
          </a:prstGeom>
          <a:ln w="12700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NZ_CP070567</a:t>
            </a:r>
            <a:endParaRPr lang="en-US" sz="12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7E0592A-7AC1-4020-9C96-9727EDE5F190}"/>
              </a:ext>
            </a:extLst>
          </p:cNvPr>
          <p:cNvSpPr/>
          <p:nvPr/>
        </p:nvSpPr>
        <p:spPr>
          <a:xfrm>
            <a:off x="160544" y="2677342"/>
            <a:ext cx="1374892" cy="276999"/>
          </a:xfrm>
          <a:prstGeom prst="rect">
            <a:avLst/>
          </a:prstGeom>
          <a:ln w="12700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NZ_CP082016</a:t>
            </a:r>
            <a:endParaRPr lang="en-US" sz="12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E503848-8B85-4EB4-94B7-085686C208EA}"/>
              </a:ext>
            </a:extLst>
          </p:cNvPr>
          <p:cNvSpPr/>
          <p:nvPr/>
        </p:nvSpPr>
        <p:spPr>
          <a:xfrm>
            <a:off x="542263" y="2421895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0.80</a:t>
            </a:r>
            <a:endParaRPr lang="en-US" sz="90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28798D-A36F-43A4-9EF2-DBC9DFEDCF75}"/>
              </a:ext>
            </a:extLst>
          </p:cNvPr>
          <p:cNvSpPr/>
          <p:nvPr/>
        </p:nvSpPr>
        <p:spPr>
          <a:xfrm>
            <a:off x="520486" y="1873012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0.84</a:t>
            </a:r>
            <a:endParaRPr lang="en-US" sz="900" b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9E60C76-B8DE-4124-9211-C5272ED4700F}"/>
              </a:ext>
            </a:extLst>
          </p:cNvPr>
          <p:cNvSpPr/>
          <p:nvPr/>
        </p:nvSpPr>
        <p:spPr>
          <a:xfrm>
            <a:off x="1060994" y="998400"/>
            <a:ext cx="672331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N15 P-Ps detected by </a:t>
            </a:r>
            <a:r>
              <a:rPr lang="en-US" sz="1600" b="1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tyPPing</a:t>
            </a:r>
            <a:r>
              <a:rPr lang="en-US" sz="1600" b="1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(low confidence) with too long sizes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F66F628-ABBA-40EE-8B5B-2306D3B4F2E7}"/>
              </a:ext>
            </a:extLst>
          </p:cNvPr>
          <p:cNvSpPr/>
          <p:nvPr/>
        </p:nvSpPr>
        <p:spPr>
          <a:xfrm>
            <a:off x="846898" y="3576782"/>
            <a:ext cx="10331950" cy="15960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N15-like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P-P 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with matching size (high confidence, green box), and two N15-like P-Ps (low confidence, red boxes) with inverted duplications (indicated with blue brackets). </a:t>
            </a:r>
            <a:endParaRPr lang="en-US" sz="1600" dirty="0" smtClean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smtClean="0"/>
              <a:t>Many </a:t>
            </a:r>
            <a:r>
              <a:rPr lang="en-US" dirty="0"/>
              <a:t>of the N15-like cases (n=10, &gt;62 kb) contain long inverted repeats </a:t>
            </a:r>
            <a:r>
              <a:rPr lang="en-US" dirty="0" smtClean="0"/>
              <a:t>of </a:t>
            </a:r>
            <a:r>
              <a:rPr lang="en-US" dirty="0"/>
              <a:t>several </a:t>
            </a:r>
            <a:r>
              <a:rPr lang="en-US" dirty="0" err="1"/>
              <a:t>kilobases</a:t>
            </a:r>
            <a:r>
              <a:rPr lang="en-US" dirty="0"/>
              <a:t>. These repeats likely arose through wraparound reads that are commonly reported for linear elements if sequenced by </a:t>
            </a:r>
            <a:r>
              <a:rPr lang="en-US" dirty="0" err="1" smtClean="0"/>
              <a:t>PacBio</a:t>
            </a:r>
            <a:r>
              <a:rPr lang="en-US" dirty="0"/>
              <a:t>.</a:t>
            </a:r>
            <a:endParaRPr lang="en-US" sz="1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5241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20">
            <a:extLst>
              <a:ext uri="{FF2B5EF4-FFF2-40B4-BE49-F238E27FC236}">
                <a16:creationId xmlns:a16="http://schemas.microsoft.com/office/drawing/2014/main" id="{2126D06D-C86F-4013-8BEB-9858BED34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976" y="1667062"/>
            <a:ext cx="10329536" cy="1279337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5E2B61FC-3D99-4B44-83D1-3BB2FE9C9ACE}"/>
              </a:ext>
            </a:extLst>
          </p:cNvPr>
          <p:cNvGrpSpPr/>
          <p:nvPr/>
        </p:nvGrpSpPr>
        <p:grpSpPr>
          <a:xfrm>
            <a:off x="9475773" y="1246074"/>
            <a:ext cx="1695165" cy="625940"/>
            <a:chOff x="9569163" y="4424979"/>
            <a:chExt cx="1466774" cy="461473"/>
          </a:xfrm>
        </p:grpSpPr>
        <p:sp>
          <p:nvSpPr>
            <p:cNvPr id="6" name="Titre 5">
              <a:extLst>
                <a:ext uri="{FF2B5EF4-FFF2-40B4-BE49-F238E27FC236}">
                  <a16:creationId xmlns:a16="http://schemas.microsoft.com/office/drawing/2014/main" id="{30760850-9456-4F28-A493-2C9230BA338C}"/>
                </a:ext>
              </a:extLst>
            </p:cNvPr>
            <p:cNvSpPr txBox="1">
              <a:spLocks/>
            </p:cNvSpPr>
            <p:nvPr/>
          </p:nvSpPr>
          <p:spPr>
            <a:xfrm>
              <a:off x="9732458" y="4449435"/>
              <a:ext cx="1303479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Conserved P1_1</a:t>
              </a:r>
            </a:p>
          </p:txBody>
        </p:sp>
        <p:sp>
          <p:nvSpPr>
            <p:cNvPr id="7" name="Titre 5">
              <a:extLst>
                <a:ext uri="{FF2B5EF4-FFF2-40B4-BE49-F238E27FC236}">
                  <a16:creationId xmlns:a16="http://schemas.microsoft.com/office/drawing/2014/main" id="{9D5953E2-712C-4B4D-85AA-4931EDAD8B38}"/>
                </a:ext>
              </a:extLst>
            </p:cNvPr>
            <p:cNvSpPr txBox="1">
              <a:spLocks/>
            </p:cNvSpPr>
            <p:nvPr/>
          </p:nvSpPr>
          <p:spPr>
            <a:xfrm>
              <a:off x="9569163" y="4610754"/>
              <a:ext cx="936429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Other</a:t>
              </a:r>
            </a:p>
          </p:txBody>
        </p:sp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18B95985-DD46-4EA8-B82E-F140C7BC8D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911" t="33706" r="9121" b="51875"/>
            <a:stretch/>
          </p:blipFill>
          <p:spPr>
            <a:xfrm>
              <a:off x="9599380" y="4424979"/>
              <a:ext cx="225072" cy="461473"/>
            </a:xfrm>
            <a:prstGeom prst="rect">
              <a:avLst/>
            </a:prstGeom>
          </p:spPr>
        </p:pic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488004EC-2003-422A-95FA-6BD051C3B498}"/>
              </a:ext>
            </a:extLst>
          </p:cNvPr>
          <p:cNvGrpSpPr/>
          <p:nvPr/>
        </p:nvGrpSpPr>
        <p:grpSpPr>
          <a:xfrm>
            <a:off x="11056714" y="994383"/>
            <a:ext cx="897810" cy="1113187"/>
            <a:chOff x="9688840" y="4558772"/>
            <a:chExt cx="897810" cy="1113187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79A1C34A-165D-4005-9E02-E67A98D905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5128" t="33706" b="37455"/>
            <a:stretch/>
          </p:blipFill>
          <p:spPr>
            <a:xfrm>
              <a:off x="9900787" y="4726543"/>
              <a:ext cx="570951" cy="945416"/>
            </a:xfrm>
            <a:prstGeom prst="rect">
              <a:avLst/>
            </a:prstGeom>
          </p:spPr>
        </p:pic>
        <p:sp>
          <p:nvSpPr>
            <p:cNvPr id="11" name="Titre 5">
              <a:extLst>
                <a:ext uri="{FF2B5EF4-FFF2-40B4-BE49-F238E27FC236}">
                  <a16:creationId xmlns:a16="http://schemas.microsoft.com/office/drawing/2014/main" id="{28D260AD-1917-470F-B74D-07D1F21FD7EF}"/>
                </a:ext>
              </a:extLst>
            </p:cNvPr>
            <p:cNvSpPr txBox="1">
              <a:spLocks/>
            </p:cNvSpPr>
            <p:nvPr/>
          </p:nvSpPr>
          <p:spPr>
            <a:xfrm>
              <a:off x="9688840" y="4558772"/>
              <a:ext cx="897810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Identity: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E9E9AC0E-7A56-48CF-8BDC-D3EECD02DE2D}"/>
              </a:ext>
            </a:extLst>
          </p:cNvPr>
          <p:cNvSpPr/>
          <p:nvPr/>
        </p:nvSpPr>
        <p:spPr>
          <a:xfrm>
            <a:off x="291314" y="2162108"/>
            <a:ext cx="1306203" cy="276999"/>
          </a:xfrm>
          <a:prstGeom prst="rect">
            <a:avLst/>
          </a:prstGeom>
          <a:ln w="12700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NZ_CP103719</a:t>
            </a:r>
            <a:endParaRPr lang="en-US" sz="1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40CFBD-D428-4BCE-8D47-1D0824B9AC79}"/>
              </a:ext>
            </a:extLst>
          </p:cNvPr>
          <p:cNvSpPr/>
          <p:nvPr/>
        </p:nvSpPr>
        <p:spPr>
          <a:xfrm>
            <a:off x="291314" y="1572706"/>
            <a:ext cx="1300466" cy="276999"/>
          </a:xfrm>
          <a:prstGeom prst="rect">
            <a:avLst/>
          </a:prstGeom>
          <a:ln w="12700">
            <a:noFill/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NZ_CP081715</a:t>
            </a:r>
            <a:endParaRPr lang="en-US" sz="1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F82089-3DC7-43F6-A147-5C73401D3751}"/>
              </a:ext>
            </a:extLst>
          </p:cNvPr>
          <p:cNvSpPr/>
          <p:nvPr/>
        </p:nvSpPr>
        <p:spPr>
          <a:xfrm>
            <a:off x="482479" y="1868955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0.35</a:t>
            </a:r>
            <a:endParaRPr lang="en-US" sz="9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1CDA51-2E3E-415F-8D97-912E336E4B86}"/>
              </a:ext>
            </a:extLst>
          </p:cNvPr>
          <p:cNvSpPr/>
          <p:nvPr/>
        </p:nvSpPr>
        <p:spPr>
          <a:xfrm>
            <a:off x="508114" y="2458725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0.70</a:t>
            </a:r>
            <a:endParaRPr lang="en-US" sz="9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F67CA11-CD52-43D0-A172-71C460F81434}"/>
              </a:ext>
            </a:extLst>
          </p:cNvPr>
          <p:cNvSpPr/>
          <p:nvPr/>
        </p:nvSpPr>
        <p:spPr>
          <a:xfrm>
            <a:off x="57350" y="2634563"/>
            <a:ext cx="4507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P1</a:t>
            </a:r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EAE92A9-933D-4217-98E8-6A95140F4FD8}"/>
              </a:ext>
            </a:extLst>
          </p:cNvPr>
          <p:cNvSpPr/>
          <p:nvPr/>
        </p:nvSpPr>
        <p:spPr>
          <a:xfrm>
            <a:off x="467164" y="2736196"/>
            <a:ext cx="1130353" cy="276999"/>
          </a:xfrm>
          <a:prstGeom prst="rect">
            <a:avLst/>
          </a:prstGeom>
          <a:ln w="12700">
            <a:solidFill>
              <a:srgbClr val="558236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NC_005856</a:t>
            </a:r>
            <a:endParaRPr lang="en-US" sz="12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951AD0C-605E-40EB-B8E7-AB00F91C17B3}"/>
              </a:ext>
            </a:extLst>
          </p:cNvPr>
          <p:cNvSpPr/>
          <p:nvPr/>
        </p:nvSpPr>
        <p:spPr>
          <a:xfrm>
            <a:off x="1519942" y="956863"/>
            <a:ext cx="494558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P1_1 low confidence with atypical size (too long)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EC2A1E-340E-4D3A-A2AC-50DD66CE526F}"/>
              </a:ext>
            </a:extLst>
          </p:cNvPr>
          <p:cNvSpPr/>
          <p:nvPr/>
        </p:nvSpPr>
        <p:spPr>
          <a:xfrm>
            <a:off x="1300372" y="3758913"/>
            <a:ext cx="965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 element with conserved P1_1 genes, predicted to be too-long in size (low confidence, red box) in comparison to P1 (green box) and to a related plasmid (NZ_CP081715).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D37EDD80-12D9-4F40-BB8A-E0BD510643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694"/>
          <a:stretch/>
        </p:blipFill>
        <p:spPr>
          <a:xfrm>
            <a:off x="1545577" y="3034673"/>
            <a:ext cx="9409176" cy="185603"/>
          </a:xfrm>
          <a:prstGeom prst="rect">
            <a:avLst/>
          </a:prstGeom>
        </p:spPr>
      </p:pic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CF7CF9E4-AA14-4C13-9C9F-C90A1C9A8E85}"/>
              </a:ext>
            </a:extLst>
          </p:cNvPr>
          <p:cNvCxnSpPr>
            <a:cxnSpLocks/>
          </p:cNvCxnSpPr>
          <p:nvPr/>
        </p:nvCxnSpPr>
        <p:spPr>
          <a:xfrm flipV="1">
            <a:off x="10952372" y="3077535"/>
            <a:ext cx="983759" cy="24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0042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D2B8C028-10B7-42AD-B20B-4F441460F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361" y="2014394"/>
            <a:ext cx="10477292" cy="9456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2CAD8F9-1026-40D3-8A70-4BF9C26B4914}"/>
              </a:ext>
            </a:extLst>
          </p:cNvPr>
          <p:cNvSpPr/>
          <p:nvPr/>
        </p:nvSpPr>
        <p:spPr>
          <a:xfrm>
            <a:off x="983746" y="929026"/>
            <a:ext cx="656276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tyPPing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predicted one element as P1_2 P-P that misses many P1_2 genes in 05/23 (false positive)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5218B0-C9F3-4DAB-9E69-57D56C2315A0}"/>
              </a:ext>
            </a:extLst>
          </p:cNvPr>
          <p:cNvSpPr/>
          <p:nvPr/>
        </p:nvSpPr>
        <p:spPr>
          <a:xfrm>
            <a:off x="983746" y="3668784"/>
            <a:ext cx="10090654" cy="607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P1_2 P-P (high confidence, green box) and an element predicted as P1_2 P-P (red box) by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tyPPing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(and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vConTACT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v2, and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geNomad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(prophage), but not by MM-GRC). </a:t>
            </a:r>
            <a:endParaRPr lang="en-US" sz="1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9D72BCA-EC63-4A90-80B9-A710AFEBB2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33" t="80822" b="1481"/>
          <a:stretch/>
        </p:blipFill>
        <p:spPr>
          <a:xfrm>
            <a:off x="1360405" y="2985027"/>
            <a:ext cx="10566400" cy="259823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0D185435-88AC-491E-9E4F-5085BDD3F052}"/>
              </a:ext>
            </a:extLst>
          </p:cNvPr>
          <p:cNvGrpSpPr/>
          <p:nvPr/>
        </p:nvGrpSpPr>
        <p:grpSpPr>
          <a:xfrm>
            <a:off x="8893146" y="1256233"/>
            <a:ext cx="1868673" cy="643428"/>
            <a:chOff x="9491275" y="4424979"/>
            <a:chExt cx="1177612" cy="492231"/>
          </a:xfrm>
        </p:grpSpPr>
        <p:sp>
          <p:nvSpPr>
            <p:cNvPr id="8" name="Titre 5">
              <a:extLst>
                <a:ext uri="{FF2B5EF4-FFF2-40B4-BE49-F238E27FC236}">
                  <a16:creationId xmlns:a16="http://schemas.microsoft.com/office/drawing/2014/main" id="{58BCAF0F-3202-4816-85E7-81A344FF1825}"/>
                </a:ext>
              </a:extLst>
            </p:cNvPr>
            <p:cNvSpPr txBox="1">
              <a:spLocks/>
            </p:cNvSpPr>
            <p:nvPr/>
          </p:nvSpPr>
          <p:spPr>
            <a:xfrm>
              <a:off x="9732458" y="4449435"/>
              <a:ext cx="936429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Conserved P1_2</a:t>
              </a:r>
            </a:p>
          </p:txBody>
        </p:sp>
        <p:sp>
          <p:nvSpPr>
            <p:cNvPr id="9" name="Titre 5">
              <a:extLst>
                <a:ext uri="{FF2B5EF4-FFF2-40B4-BE49-F238E27FC236}">
                  <a16:creationId xmlns:a16="http://schemas.microsoft.com/office/drawing/2014/main" id="{06E309B8-1BC1-4974-98D5-E1537D8662FD}"/>
                </a:ext>
              </a:extLst>
            </p:cNvPr>
            <p:cNvSpPr txBox="1">
              <a:spLocks/>
            </p:cNvSpPr>
            <p:nvPr/>
          </p:nvSpPr>
          <p:spPr>
            <a:xfrm>
              <a:off x="9491275" y="4632555"/>
              <a:ext cx="936429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Other</a:t>
              </a:r>
            </a:p>
          </p:txBody>
        </p:sp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880F1DA3-2B14-40BE-ACF5-6E4A36BE23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8911" t="33706" r="9121" b="51875"/>
            <a:stretch/>
          </p:blipFill>
          <p:spPr>
            <a:xfrm>
              <a:off x="9599380" y="4424979"/>
              <a:ext cx="180128" cy="492231"/>
            </a:xfrm>
            <a:prstGeom prst="rect">
              <a:avLst/>
            </a:prstGeom>
          </p:spPr>
        </p:pic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976213DB-81C9-47CA-BEE5-92D0C53907FA}"/>
              </a:ext>
            </a:extLst>
          </p:cNvPr>
          <p:cNvGrpSpPr/>
          <p:nvPr/>
        </p:nvGrpSpPr>
        <p:grpSpPr>
          <a:xfrm>
            <a:off x="10687125" y="1281593"/>
            <a:ext cx="1504875" cy="1211413"/>
            <a:chOff x="9766084" y="4534049"/>
            <a:chExt cx="897810" cy="1211413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8F2A731B-EFD7-4178-BAB6-F35096A7A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5128" t="33706" b="37455"/>
            <a:stretch/>
          </p:blipFill>
          <p:spPr>
            <a:xfrm>
              <a:off x="10050908" y="4726543"/>
              <a:ext cx="388229" cy="1018919"/>
            </a:xfrm>
            <a:prstGeom prst="rect">
              <a:avLst/>
            </a:prstGeom>
          </p:spPr>
        </p:pic>
        <p:sp>
          <p:nvSpPr>
            <p:cNvPr id="13" name="Titre 5">
              <a:extLst>
                <a:ext uri="{FF2B5EF4-FFF2-40B4-BE49-F238E27FC236}">
                  <a16:creationId xmlns:a16="http://schemas.microsoft.com/office/drawing/2014/main" id="{E27BD867-95C5-421D-8B20-FB1A5B3ECD33}"/>
                </a:ext>
              </a:extLst>
            </p:cNvPr>
            <p:cNvSpPr txBox="1">
              <a:spLocks/>
            </p:cNvSpPr>
            <p:nvPr/>
          </p:nvSpPr>
          <p:spPr>
            <a:xfrm>
              <a:off x="9766084" y="4534049"/>
              <a:ext cx="897810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Identity: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762E3713-6858-4505-9218-FEDBA889C492}"/>
              </a:ext>
            </a:extLst>
          </p:cNvPr>
          <p:cNvSpPr/>
          <p:nvPr/>
        </p:nvSpPr>
        <p:spPr>
          <a:xfrm>
            <a:off x="139478" y="2662533"/>
            <a:ext cx="1306203" cy="276999"/>
          </a:xfrm>
          <a:prstGeom prst="rect">
            <a:avLst/>
          </a:prstGeom>
          <a:ln w="12700">
            <a:solidFill>
              <a:srgbClr val="51AD13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NZ_CP032492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D8E48E8-368F-4F5B-947C-2F3667402372}"/>
              </a:ext>
            </a:extLst>
          </p:cNvPr>
          <p:cNvSpPr/>
          <p:nvPr/>
        </p:nvSpPr>
        <p:spPr>
          <a:xfrm>
            <a:off x="139478" y="1999291"/>
            <a:ext cx="1300466" cy="276999"/>
          </a:xfrm>
          <a:prstGeom prst="rect">
            <a:avLst/>
          </a:prstGeom>
          <a:ln w="12700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NZ_CP100729</a:t>
            </a:r>
            <a:endParaRPr lang="en-US" sz="12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CA3DD58-9E22-4C09-8662-AD344F981775}"/>
              </a:ext>
            </a:extLst>
          </p:cNvPr>
          <p:cNvSpPr/>
          <p:nvPr/>
        </p:nvSpPr>
        <p:spPr>
          <a:xfrm>
            <a:off x="270979" y="2353995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0.53</a:t>
            </a:r>
            <a:endParaRPr lang="en-US" sz="900" b="1" dirty="0"/>
          </a:p>
        </p:txBody>
      </p:sp>
    </p:spTree>
    <p:extLst>
      <p:ext uri="{BB962C8B-B14F-4D97-AF65-F5344CB8AC3E}">
        <p14:creationId xmlns:p14="http://schemas.microsoft.com/office/powerpoint/2010/main" val="2782291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21">
            <a:extLst>
              <a:ext uri="{FF2B5EF4-FFF2-40B4-BE49-F238E27FC236}">
                <a16:creationId xmlns:a16="http://schemas.microsoft.com/office/drawing/2014/main" id="{8671D52B-E9E5-478C-8AAD-8434DE0EF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315" y="2000855"/>
            <a:ext cx="10164635" cy="2057849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DB0628F6-5BEF-4CA1-B424-E7D47B78E4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25" t="87252"/>
          <a:stretch/>
        </p:blipFill>
        <p:spPr>
          <a:xfrm>
            <a:off x="1494963" y="4205326"/>
            <a:ext cx="10367961" cy="307831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F508BD60-DBBE-4D79-9474-BF101569215C}"/>
              </a:ext>
            </a:extLst>
          </p:cNvPr>
          <p:cNvGrpSpPr/>
          <p:nvPr/>
        </p:nvGrpSpPr>
        <p:grpSpPr>
          <a:xfrm>
            <a:off x="9155123" y="1284036"/>
            <a:ext cx="1631396" cy="598027"/>
            <a:chOff x="9548624" y="4326324"/>
            <a:chExt cx="1446913" cy="598027"/>
          </a:xfrm>
        </p:grpSpPr>
        <p:sp>
          <p:nvSpPr>
            <p:cNvPr id="6" name="Titre 5">
              <a:extLst>
                <a:ext uri="{FF2B5EF4-FFF2-40B4-BE49-F238E27FC236}">
                  <a16:creationId xmlns:a16="http://schemas.microsoft.com/office/drawing/2014/main" id="{CE0E288B-4265-4D8A-8A1C-C0F6D81A36E3}"/>
                </a:ext>
              </a:extLst>
            </p:cNvPr>
            <p:cNvSpPr txBox="1">
              <a:spLocks/>
            </p:cNvSpPr>
            <p:nvPr/>
          </p:nvSpPr>
          <p:spPr>
            <a:xfrm>
              <a:off x="9773715" y="4361570"/>
              <a:ext cx="1221822" cy="29083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Conserved AB_1</a:t>
              </a:r>
            </a:p>
          </p:txBody>
        </p:sp>
        <p:sp>
          <p:nvSpPr>
            <p:cNvPr id="7" name="Titre 5">
              <a:extLst>
                <a:ext uri="{FF2B5EF4-FFF2-40B4-BE49-F238E27FC236}">
                  <a16:creationId xmlns:a16="http://schemas.microsoft.com/office/drawing/2014/main" id="{10555955-F0C3-4DDC-93A9-23614356D148}"/>
                </a:ext>
              </a:extLst>
            </p:cNvPr>
            <p:cNvSpPr txBox="1">
              <a:spLocks/>
            </p:cNvSpPr>
            <p:nvPr/>
          </p:nvSpPr>
          <p:spPr>
            <a:xfrm>
              <a:off x="9569163" y="4610754"/>
              <a:ext cx="936429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Other</a:t>
              </a:r>
            </a:p>
          </p:txBody>
        </p:sp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DE983352-066E-494A-8BBB-78F952554E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8911" t="33706" r="9121" b="51875"/>
            <a:stretch/>
          </p:blipFill>
          <p:spPr>
            <a:xfrm>
              <a:off x="9548624" y="4326324"/>
              <a:ext cx="276017" cy="598027"/>
            </a:xfrm>
            <a:prstGeom prst="rect">
              <a:avLst/>
            </a:prstGeom>
          </p:spPr>
        </p:pic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9E16FC88-9D99-4A3D-9139-774DCE147181}"/>
              </a:ext>
            </a:extLst>
          </p:cNvPr>
          <p:cNvGrpSpPr/>
          <p:nvPr/>
        </p:nvGrpSpPr>
        <p:grpSpPr>
          <a:xfrm>
            <a:off x="10786522" y="1148975"/>
            <a:ext cx="897810" cy="1274952"/>
            <a:chOff x="9688840" y="4535318"/>
            <a:chExt cx="897810" cy="1274952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757EA26B-8EDD-408B-BD51-22A3EC28F1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5128" t="33706" b="37455"/>
            <a:stretch/>
          </p:blipFill>
          <p:spPr>
            <a:xfrm>
              <a:off x="9900787" y="4726543"/>
              <a:ext cx="654479" cy="1083727"/>
            </a:xfrm>
            <a:prstGeom prst="rect">
              <a:avLst/>
            </a:prstGeom>
          </p:spPr>
        </p:pic>
        <p:sp>
          <p:nvSpPr>
            <p:cNvPr id="11" name="Titre 5">
              <a:extLst>
                <a:ext uri="{FF2B5EF4-FFF2-40B4-BE49-F238E27FC236}">
                  <a16:creationId xmlns:a16="http://schemas.microsoft.com/office/drawing/2014/main" id="{65D129F7-194A-4C05-BAB9-5C48E42912DC}"/>
                </a:ext>
              </a:extLst>
            </p:cNvPr>
            <p:cNvSpPr txBox="1">
              <a:spLocks/>
            </p:cNvSpPr>
            <p:nvPr/>
          </p:nvSpPr>
          <p:spPr>
            <a:xfrm>
              <a:off x="9688840" y="4535318"/>
              <a:ext cx="897810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Identity: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D745638F-BB0A-4DD6-8C94-E8AF0DCB1A68}"/>
              </a:ext>
            </a:extLst>
          </p:cNvPr>
          <p:cNvSpPr/>
          <p:nvPr/>
        </p:nvSpPr>
        <p:spPr>
          <a:xfrm>
            <a:off x="321035" y="2516682"/>
            <a:ext cx="1306280" cy="1631608"/>
          </a:xfrm>
          <a:prstGeom prst="rect">
            <a:avLst/>
          </a:prstGeom>
          <a:noFill/>
          <a:ln>
            <a:solidFill>
              <a:srgbClr val="D452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0FAA25-3BB6-45F1-8B72-FF4EDBD99780}"/>
              </a:ext>
            </a:extLst>
          </p:cNvPr>
          <p:cNvSpPr/>
          <p:nvPr/>
        </p:nvSpPr>
        <p:spPr>
          <a:xfrm>
            <a:off x="344774" y="1937304"/>
            <a:ext cx="1282541" cy="276999"/>
          </a:xfrm>
          <a:prstGeom prst="rect">
            <a:avLst/>
          </a:prstGeom>
          <a:ln w="12700">
            <a:solidFill>
              <a:srgbClr val="558236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NZ_CP107600</a:t>
            </a:r>
            <a:endParaRPr lang="en-US" sz="1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FC1427-DE79-4792-B8B1-E1632FF11776}"/>
              </a:ext>
            </a:extLst>
          </p:cNvPr>
          <p:cNvSpPr/>
          <p:nvPr/>
        </p:nvSpPr>
        <p:spPr>
          <a:xfrm>
            <a:off x="341142" y="2566001"/>
            <a:ext cx="1340219" cy="276999"/>
          </a:xfrm>
          <a:prstGeom prst="rect">
            <a:avLst/>
          </a:prstGeom>
          <a:ln w="12700">
            <a:noFill/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NZ_CP069498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03CD5A-FBAC-41F9-8826-E44D80672AF4}"/>
              </a:ext>
            </a:extLst>
          </p:cNvPr>
          <p:cNvSpPr/>
          <p:nvPr/>
        </p:nvSpPr>
        <p:spPr>
          <a:xfrm>
            <a:off x="341143" y="3225650"/>
            <a:ext cx="1340218" cy="276999"/>
          </a:xfrm>
          <a:prstGeom prst="rect">
            <a:avLst/>
          </a:prstGeom>
          <a:ln w="12700">
            <a:noFill/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NZ_CP102935</a:t>
            </a:r>
            <a:endParaRPr lang="en-US" sz="12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8375E9-529A-464C-828B-8EF8C85855ED}"/>
              </a:ext>
            </a:extLst>
          </p:cNvPr>
          <p:cNvSpPr/>
          <p:nvPr/>
        </p:nvSpPr>
        <p:spPr>
          <a:xfrm>
            <a:off x="341143" y="3846058"/>
            <a:ext cx="1374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NZ_CP102763</a:t>
            </a:r>
            <a:endParaRPr lang="en-US" sz="1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1CAEC53-5D9E-4BE9-B9A9-A6CDF2C30660}"/>
              </a:ext>
            </a:extLst>
          </p:cNvPr>
          <p:cNvSpPr/>
          <p:nvPr/>
        </p:nvSpPr>
        <p:spPr>
          <a:xfrm>
            <a:off x="509528" y="2906817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0.77</a:t>
            </a:r>
            <a:endParaRPr lang="en-US" sz="9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4370EB-AC6C-45AE-B8F0-86654A7B9E1E}"/>
              </a:ext>
            </a:extLst>
          </p:cNvPr>
          <p:cNvSpPr/>
          <p:nvPr/>
        </p:nvSpPr>
        <p:spPr>
          <a:xfrm>
            <a:off x="539052" y="3587475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1.00</a:t>
            </a:r>
            <a:endParaRPr lang="en-US" sz="900" b="1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007DF2-6810-4B5A-B278-FB1CD7CE74D2}"/>
              </a:ext>
            </a:extLst>
          </p:cNvPr>
          <p:cNvSpPr/>
          <p:nvPr/>
        </p:nvSpPr>
        <p:spPr>
          <a:xfrm>
            <a:off x="539052" y="2276569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0.51</a:t>
            </a:r>
            <a:endParaRPr lang="en-US" sz="9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F36DC8F-B556-4860-9872-FFC3DE19116C}"/>
              </a:ext>
            </a:extLst>
          </p:cNvPr>
          <p:cNvSpPr/>
          <p:nvPr/>
        </p:nvSpPr>
        <p:spPr>
          <a:xfrm>
            <a:off x="1183070" y="1085144"/>
            <a:ext cx="539602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AB_1 cases detected by MM-GRC but not by tyPPing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3CA801-DB39-4826-934D-1B876189052B}"/>
              </a:ext>
            </a:extLst>
          </p:cNvPr>
          <p:cNvSpPr/>
          <p:nvPr/>
        </p:nvSpPr>
        <p:spPr>
          <a:xfrm>
            <a:off x="997705" y="4734328"/>
            <a:ext cx="978881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AB_1 (high confidence, NZ_CP107600, green box) and three cases (red boxes) with atypical sizes, and too few hits to conserved protein profiles of AB_1. Detected by MM-GRC, but not by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tyPPing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297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7740AA3A-13C1-4562-B755-3C73213A8E4D}"/>
              </a:ext>
            </a:extLst>
          </p:cNvPr>
          <p:cNvGrpSpPr/>
          <p:nvPr/>
        </p:nvGrpSpPr>
        <p:grpSpPr>
          <a:xfrm>
            <a:off x="1315068" y="2303091"/>
            <a:ext cx="10492740" cy="1604118"/>
            <a:chOff x="1699260" y="1201571"/>
            <a:chExt cx="10492740" cy="1604118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523C17CA-E429-426F-9E67-D195F39C40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465" b="38598"/>
            <a:stretch/>
          </p:blipFill>
          <p:spPr>
            <a:xfrm>
              <a:off x="1885444" y="1201571"/>
              <a:ext cx="10306556" cy="1213969"/>
            </a:xfrm>
            <a:prstGeom prst="rect">
              <a:avLst/>
            </a:prstGeom>
          </p:spPr>
        </p:pic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0F3371D2-EC70-4A50-A2F8-8E9BCAC36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937" t="78820"/>
            <a:stretch/>
          </p:blipFill>
          <p:spPr>
            <a:xfrm>
              <a:off x="1699260" y="2439997"/>
              <a:ext cx="10492740" cy="365692"/>
            </a:xfrm>
            <a:prstGeom prst="rect">
              <a:avLst/>
            </a:prstGeom>
          </p:spPr>
        </p:pic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69319130-FB2F-4DEC-BF40-6316285C1CED}"/>
              </a:ext>
            </a:extLst>
          </p:cNvPr>
          <p:cNvGrpSpPr/>
          <p:nvPr/>
        </p:nvGrpSpPr>
        <p:grpSpPr>
          <a:xfrm>
            <a:off x="8461620" y="1449524"/>
            <a:ext cx="2297674" cy="624485"/>
            <a:chOff x="9360769" y="4306858"/>
            <a:chExt cx="1968822" cy="624485"/>
          </a:xfrm>
        </p:grpSpPr>
        <p:sp>
          <p:nvSpPr>
            <p:cNvPr id="6" name="Titre 5">
              <a:extLst>
                <a:ext uri="{FF2B5EF4-FFF2-40B4-BE49-F238E27FC236}">
                  <a16:creationId xmlns:a16="http://schemas.microsoft.com/office/drawing/2014/main" id="{B50B46DD-1BCA-4305-B911-15F71E8CBA2A}"/>
                </a:ext>
              </a:extLst>
            </p:cNvPr>
            <p:cNvSpPr txBox="1">
              <a:spLocks/>
            </p:cNvSpPr>
            <p:nvPr/>
          </p:nvSpPr>
          <p:spPr>
            <a:xfrm>
              <a:off x="9563264" y="4377431"/>
              <a:ext cx="1766327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Conserved </a:t>
              </a:r>
              <a:r>
                <a:rPr lang="en-US" sz="14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SSU5_pHCM2</a:t>
              </a:r>
              <a:endParaRPr lang="en-US" sz="1400" dirty="0">
                <a:latin typeface="+mn-lt"/>
              </a:endParaRPr>
            </a:p>
          </p:txBody>
        </p:sp>
        <p:sp>
          <p:nvSpPr>
            <p:cNvPr id="7" name="Titre 5">
              <a:extLst>
                <a:ext uri="{FF2B5EF4-FFF2-40B4-BE49-F238E27FC236}">
                  <a16:creationId xmlns:a16="http://schemas.microsoft.com/office/drawing/2014/main" id="{08F705EA-7C87-4982-851D-797265B443E8}"/>
                </a:ext>
              </a:extLst>
            </p:cNvPr>
            <p:cNvSpPr txBox="1">
              <a:spLocks/>
            </p:cNvSpPr>
            <p:nvPr/>
          </p:nvSpPr>
          <p:spPr>
            <a:xfrm>
              <a:off x="9410978" y="4601882"/>
              <a:ext cx="936429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Other</a:t>
              </a:r>
            </a:p>
          </p:txBody>
        </p:sp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38FD9976-ECB9-47AC-ACB8-FC58CE1F6C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911" t="33706" r="9121" b="51875"/>
            <a:stretch/>
          </p:blipFill>
          <p:spPr>
            <a:xfrm>
              <a:off x="9360769" y="4306858"/>
              <a:ext cx="252705" cy="624485"/>
            </a:xfrm>
            <a:prstGeom prst="rect">
              <a:avLst/>
            </a:prstGeom>
          </p:spPr>
        </p:pic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878E78DA-9EEB-4329-8E79-FE9B864E23DA}"/>
              </a:ext>
            </a:extLst>
          </p:cNvPr>
          <p:cNvGrpSpPr/>
          <p:nvPr/>
        </p:nvGrpSpPr>
        <p:grpSpPr>
          <a:xfrm>
            <a:off x="10760038" y="1075291"/>
            <a:ext cx="1047770" cy="1182469"/>
            <a:chOff x="9688840" y="4526796"/>
            <a:chExt cx="897810" cy="1182469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D877E3DB-55E5-4C41-80C3-4D8188F5B7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5128" t="33706" b="37455"/>
            <a:stretch/>
          </p:blipFill>
          <p:spPr>
            <a:xfrm>
              <a:off x="9900788" y="4726543"/>
              <a:ext cx="541686" cy="982722"/>
            </a:xfrm>
            <a:prstGeom prst="rect">
              <a:avLst/>
            </a:prstGeom>
          </p:spPr>
        </p:pic>
        <p:sp>
          <p:nvSpPr>
            <p:cNvPr id="11" name="Titre 5">
              <a:extLst>
                <a:ext uri="{FF2B5EF4-FFF2-40B4-BE49-F238E27FC236}">
                  <a16:creationId xmlns:a16="http://schemas.microsoft.com/office/drawing/2014/main" id="{DEE814F0-781E-4E15-99D8-79E33FC5B6CA}"/>
                </a:ext>
              </a:extLst>
            </p:cNvPr>
            <p:cNvSpPr txBox="1">
              <a:spLocks/>
            </p:cNvSpPr>
            <p:nvPr/>
          </p:nvSpPr>
          <p:spPr>
            <a:xfrm>
              <a:off x="9688840" y="4526796"/>
              <a:ext cx="897810" cy="2416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400" dirty="0">
                  <a:latin typeface="+mn-lt"/>
                </a:rPr>
                <a:t>Identity: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0FC21203-FD47-4D75-842B-029423CE7AB1}"/>
              </a:ext>
            </a:extLst>
          </p:cNvPr>
          <p:cNvSpPr/>
          <p:nvPr/>
        </p:nvSpPr>
        <p:spPr>
          <a:xfrm>
            <a:off x="195049" y="3181677"/>
            <a:ext cx="1306203" cy="276999"/>
          </a:xfrm>
          <a:prstGeom prst="rect">
            <a:avLst/>
          </a:prstGeom>
          <a:ln w="12700">
            <a:solidFill>
              <a:srgbClr val="51AD13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NZ_CP077310</a:t>
            </a:r>
            <a:endParaRPr lang="en-US" sz="1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239BA4-A15A-49BB-A474-02CB329333CF}"/>
              </a:ext>
            </a:extLst>
          </p:cNvPr>
          <p:cNvSpPr/>
          <p:nvPr/>
        </p:nvSpPr>
        <p:spPr>
          <a:xfrm>
            <a:off x="206392" y="2400672"/>
            <a:ext cx="1300466" cy="276999"/>
          </a:xfrm>
          <a:prstGeom prst="rect">
            <a:avLst/>
          </a:prstGeom>
          <a:ln w="12700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404040"/>
                </a:solidFill>
                <a:latin typeface="DejaVu Sans"/>
              </a:rPr>
              <a:t>NZ_CP110081</a:t>
            </a:r>
            <a:endParaRPr lang="en-US" sz="1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F143A5-9994-419F-A047-AF6500F2A340}"/>
              </a:ext>
            </a:extLst>
          </p:cNvPr>
          <p:cNvSpPr/>
          <p:nvPr/>
        </p:nvSpPr>
        <p:spPr>
          <a:xfrm>
            <a:off x="337893" y="2797646"/>
            <a:ext cx="103746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404040"/>
                </a:solidFill>
                <a:latin typeface="DejaVu Sans"/>
              </a:rPr>
              <a:t>wGRR = 0.61</a:t>
            </a:r>
            <a:endParaRPr lang="en-US" sz="9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14C224-0A85-48F8-ADD2-A057A7D4F74C}"/>
              </a:ext>
            </a:extLst>
          </p:cNvPr>
          <p:cNvSpPr/>
          <p:nvPr/>
        </p:nvSpPr>
        <p:spPr>
          <a:xfrm>
            <a:off x="1157570" y="1316961"/>
            <a:ext cx="641494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SSU5_pHCM2-like P-P not detected by </a:t>
            </a:r>
            <a:r>
              <a:rPr lang="en-US" sz="16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tyPPing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(false-negative)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BC40C7D-C2D0-4CCF-9E5E-85815CCF0087}"/>
              </a:ext>
            </a:extLst>
          </p:cNvPr>
          <p:cNvSpPr/>
          <p:nvPr/>
        </p:nvSpPr>
        <p:spPr>
          <a:xfrm>
            <a:off x="1228437" y="4133858"/>
            <a:ext cx="9234005" cy="607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SSU5_pHCM2-like P-P (high confidence, green box) and a similar P-P (</a:t>
            </a:r>
            <a:r>
              <a:rPr lang="en-US" sz="16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NZ_CP110081, red box)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detected by MM-GRC but not by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tyPPing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1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52783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806</Words>
  <Application>Microsoft Office PowerPoint</Application>
  <PresentationFormat>Widescreen</PresentationFormat>
  <Paragraphs>114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DejaVu Sans</vt:lpstr>
      <vt:lpstr>Times New Roman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Eugen Pfeifer</dc:creator>
  <cp:lastModifiedBy>EP</cp:lastModifiedBy>
  <cp:revision>17</cp:revision>
  <dcterms:created xsi:type="dcterms:W3CDTF">2025-06-20T13:42:25Z</dcterms:created>
  <dcterms:modified xsi:type="dcterms:W3CDTF">2025-06-21T18:24:05Z</dcterms:modified>
</cp:coreProperties>
</file>

<file path=docProps/thumbnail.jpeg>
</file>